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72" r:id="rId5"/>
    <p:sldId id="273" r:id="rId6"/>
    <p:sldId id="275" r:id="rId7"/>
    <p:sldId id="341" r:id="rId8"/>
    <p:sldId id="364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277" r:id="rId21"/>
    <p:sldId id="353" r:id="rId22"/>
    <p:sldId id="354" r:id="rId23"/>
    <p:sldId id="355" r:id="rId24"/>
    <p:sldId id="356" r:id="rId25"/>
    <p:sldId id="357" r:id="rId26"/>
    <p:sldId id="281" r:id="rId27"/>
    <p:sldId id="358" r:id="rId28"/>
    <p:sldId id="359" r:id="rId29"/>
    <p:sldId id="360" r:id="rId30"/>
    <p:sldId id="361" r:id="rId31"/>
    <p:sldId id="311" r:id="rId32"/>
    <p:sldId id="362" r:id="rId33"/>
    <p:sldId id="363" r:id="rId34"/>
    <p:sldId id="307" r:id="rId35"/>
    <p:sldId id="302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5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0" Type="http://schemas.openxmlformats.org/officeDocument/2006/relationships/commentAuthors" Target="commentAuthors.xml"/><Relationship Id="rId4" Type="http://schemas.openxmlformats.org/officeDocument/2006/relationships/slide" Target="slides/slide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02801092091222"/>
          <c:y val="0.0308380618564685"/>
          <c:w val="0.897694009234362"/>
          <c:h val="0.6493364172411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00195675569905097"/>
                  <c:y val="0.02910052910052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0.029100529100529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0667777549232817"/>
                  <c:y val="-0.11758384368620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0640860602726978"/>
                  <c:y val="0.053286047577386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00222593210907068"/>
                  <c:y val="-0.10829103214890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0116679647506639"/>
                  <c:y val="0.065815314752322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00558014339783687"/>
                  <c:y val="-0.025796983710369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.0113263799172152"/>
                  <c:y val="-0.11246739990834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.00978377849525487"/>
                  <c:y val="0.002645502645502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0.092592592592592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.0156540455924078"/>
                  <c:y val="-0.15079365079365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0"/>
                  <c:y val="0.009722221584281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.00526474146264135"/>
                  <c:y val="-0.069999995406824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.00631768975516962"/>
                  <c:y val="0.093333327209099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Лист1!$A$2:$A$16</c:f>
              <c:strCache>
                <c:ptCount val="15"/>
                <c:pt idx="0">
                  <c:v>2016 (до об`єднання)</c:v>
                </c:pt>
                <c:pt idx="1">
                  <c:v>2017 (план)</c:v>
                </c:pt>
                <c:pt idx="2">
                  <c:v>2017 (факт)</c:v>
                </c:pt>
                <c:pt idx="3">
                  <c:v>2018 (план)</c:v>
                </c:pt>
                <c:pt idx="4">
                  <c:v>2018 (факт)</c:v>
                </c:pt>
                <c:pt idx="5">
                  <c:v>2019 (план)</c:v>
                </c:pt>
                <c:pt idx="6">
                  <c:v>2019 (факт)</c:v>
                </c:pt>
                <c:pt idx="7">
                  <c:v>2020 (план)</c:v>
                </c:pt>
                <c:pt idx="8">
                  <c:v>2021 (план)</c:v>
                </c:pt>
                <c:pt idx="9">
                  <c:v>2021 (факт)</c:v>
                </c:pt>
                <c:pt idx="10">
                  <c:v>2022 (план)</c:v>
                </c:pt>
                <c:pt idx="11">
                  <c:v>2022 (факт)</c:v>
                </c:pt>
                <c:pt idx="12">
                  <c:v>2023 (план)</c:v>
                </c:pt>
                <c:pt idx="13">
                  <c:v>2023 (факт за 9 міс.)</c:v>
                </c:pt>
                <c:pt idx="14">
                  <c:v>2024 (план)</c:v>
                </c:pt>
              </c:strCache>
            </c:strRef>
          </c:cat>
          <c:val>
            <c:numRef>
              <c:f>Лист1!$B$2:$B$16</c:f>
              <c:numCache>
                <c:formatCode>#,##0</c:formatCode>
                <c:ptCount val="15"/>
                <c:pt idx="0">
                  <c:v>9500000</c:v>
                </c:pt>
                <c:pt idx="1">
                  <c:v>22008560</c:v>
                </c:pt>
                <c:pt idx="2">
                  <c:v>33961803</c:v>
                </c:pt>
                <c:pt idx="3">
                  <c:v>26606870</c:v>
                </c:pt>
                <c:pt idx="4">
                  <c:v>37620601</c:v>
                </c:pt>
                <c:pt idx="5">
                  <c:v>32729388</c:v>
                </c:pt>
                <c:pt idx="6">
                  <c:v>39349806</c:v>
                </c:pt>
                <c:pt idx="7">
                  <c:v>39840858</c:v>
                </c:pt>
                <c:pt idx="8">
                  <c:v>60368032</c:v>
                </c:pt>
                <c:pt idx="9">
                  <c:v>66429545</c:v>
                </c:pt>
                <c:pt idx="10">
                  <c:v>61555116</c:v>
                </c:pt>
                <c:pt idx="11">
                  <c:v>76514914</c:v>
                </c:pt>
                <c:pt idx="12">
                  <c:v>71648100</c:v>
                </c:pt>
                <c:pt idx="13">
                  <c:v>73347508</c:v>
                </c:pt>
                <c:pt idx="14">
                  <c:v>92443595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0524288"/>
        <c:axId val="110525824"/>
      </c:barChart>
      <c:catAx>
        <c:axId val="110524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10525824"/>
        <c:crosses val="autoZero"/>
        <c:auto val="1"/>
        <c:lblAlgn val="ctr"/>
        <c:lblOffset val="100"/>
        <c:noMultiLvlLbl val="0"/>
      </c:catAx>
      <c:valAx>
        <c:axId val="11052582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10524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lang="ru-RU" sz="1800"/>
      </a:pPr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6580E6-46A5-406E-BA76-C107EB0FAC31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6E4D32CE-3535-48BD-9A9B-302B92C6864C}">
      <dgm:prSet phldrT="[Текст]"/>
      <dgm:spPr/>
      <dgm:t>
        <a:bodyPr/>
        <a:lstStyle/>
        <a:p>
          <a:r>
            <a:rPr lang="uk-UA" dirty="0"/>
            <a:t>Податкові надходження </a:t>
          </a:r>
        </a:p>
        <a:p>
          <a:r>
            <a:rPr lang="uk-UA" dirty="0"/>
            <a:t>80 012 500 грн</a:t>
          </a:r>
          <a:endParaRPr lang="ru-RU" dirty="0"/>
        </a:p>
      </dgm:t>
    </dgm:pt>
    <dgm:pt modelId="{7E4A082F-BC1E-4FBA-B462-65AB1402F8C9}" cxnId="{CD100FC7-A9CA-4427-8F39-BCCAF2F5FB83}" type="parTrans">
      <dgm:prSet/>
      <dgm:spPr/>
      <dgm:t>
        <a:bodyPr/>
        <a:lstStyle/>
        <a:p>
          <a:endParaRPr lang="ru-RU"/>
        </a:p>
      </dgm:t>
    </dgm:pt>
    <dgm:pt modelId="{93D435BF-303D-439A-903C-739A78314491}" cxnId="{CD100FC7-A9CA-4427-8F39-BCCAF2F5FB83}" type="sibTrans">
      <dgm:prSet/>
      <dgm:spPr/>
      <dgm:t>
        <a:bodyPr/>
        <a:lstStyle/>
        <a:p>
          <a:endParaRPr lang="ru-RU"/>
        </a:p>
      </dgm:t>
    </dgm:pt>
    <dgm:pt modelId="{7918C672-C4E5-4E9A-9157-97ADD9B04932}">
      <dgm:prSet phldrT="[Текст]"/>
      <dgm:spPr/>
      <dgm:t>
        <a:bodyPr/>
        <a:lstStyle/>
        <a:p>
          <a:pPr>
            <a:buClr>
              <a:srgbClr val="1F3F5F"/>
            </a:buClr>
            <a:buFontTx/>
            <a:buChar char="•"/>
          </a:pPr>
          <a:r>
            <a:rPr lang="uk-UA" dirty="0">
              <a:solidFill>
                <a:srgbClr val="1C1C1C"/>
              </a:solidFill>
            </a:rPr>
            <a:t>Податки на доходи </a:t>
          </a:r>
          <a:r>
            <a:rPr lang="uk-UA" dirty="0" err="1">
              <a:solidFill>
                <a:srgbClr val="1C1C1C"/>
              </a:solidFill>
            </a:rPr>
            <a:t>фіз.осіб</a:t>
          </a:r>
          <a:r>
            <a:rPr lang="uk-UA" dirty="0">
              <a:solidFill>
                <a:srgbClr val="1C1C1C"/>
              </a:solidFill>
            </a:rPr>
            <a:t> – 33 304 000 грн</a:t>
          </a:r>
          <a:endParaRPr lang="ru-RU" dirty="0"/>
        </a:p>
      </dgm:t>
    </dgm:pt>
    <dgm:pt modelId="{F54B47DC-FEEF-4387-AD43-EC20C7EA96EC}" cxnId="{A0F3FF37-6B06-4FAC-BB40-AB0AE3D75A7A}" type="parTrans">
      <dgm:prSet/>
      <dgm:spPr/>
      <dgm:t>
        <a:bodyPr/>
        <a:lstStyle/>
        <a:p>
          <a:endParaRPr lang="ru-RU"/>
        </a:p>
      </dgm:t>
    </dgm:pt>
    <dgm:pt modelId="{5A93FEB2-3174-4D4A-84EC-FBF7A467EBD3}" cxnId="{A0F3FF37-6B06-4FAC-BB40-AB0AE3D75A7A}" type="sibTrans">
      <dgm:prSet/>
      <dgm:spPr/>
      <dgm:t>
        <a:bodyPr/>
        <a:lstStyle/>
        <a:p>
          <a:endParaRPr lang="ru-RU"/>
        </a:p>
      </dgm:t>
    </dgm:pt>
    <dgm:pt modelId="{15858E2D-1798-4575-AFAC-34AA4D2787BF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uk-UA" dirty="0"/>
            <a:t>Неподаткові надходження  98 900 грн</a:t>
          </a:r>
          <a:endParaRPr lang="ru-RU" dirty="0"/>
        </a:p>
      </dgm:t>
    </dgm:pt>
    <dgm:pt modelId="{6005B567-EE3D-4C0F-8D68-6AE5FC65F85E}" cxnId="{ACD13344-055F-4324-AB16-81435697B1F6}" type="parTrans">
      <dgm:prSet/>
      <dgm:spPr/>
      <dgm:t>
        <a:bodyPr/>
        <a:lstStyle/>
        <a:p>
          <a:endParaRPr lang="ru-RU"/>
        </a:p>
      </dgm:t>
    </dgm:pt>
    <dgm:pt modelId="{D8D39B3D-DCFE-46A0-B918-AA7EEFC7281C}" cxnId="{ACD13344-055F-4324-AB16-81435697B1F6}" type="sibTrans">
      <dgm:prSet/>
      <dgm:spPr/>
      <dgm:t>
        <a:bodyPr/>
        <a:lstStyle/>
        <a:p>
          <a:endParaRPr lang="ru-RU"/>
        </a:p>
      </dgm:t>
    </dgm:pt>
    <dgm:pt modelId="{3C6512A3-A7EB-448F-91C7-A695FE60209B}">
      <dgm:prSet phldrT="[Текст]"/>
      <dgm:spPr/>
      <dgm:t>
        <a:bodyPr/>
        <a:lstStyle/>
        <a:p>
          <a:pPr>
            <a:buClr>
              <a:srgbClr val="1F3F5F"/>
            </a:buClr>
          </a:pPr>
          <a:r>
            <a:rPr lang="uk-UA" dirty="0">
              <a:solidFill>
                <a:srgbClr val="1C1C1C"/>
              </a:solidFill>
            </a:rPr>
            <a:t>Інші надходження, плата за надання адміністративних послуг, державне мито – 98 900  грн.</a:t>
          </a:r>
          <a:endParaRPr lang="ru-RU" dirty="0"/>
        </a:p>
      </dgm:t>
    </dgm:pt>
    <dgm:pt modelId="{47E65D3B-C7C2-4749-B432-366EDA56E73F}" cxnId="{0B4E0E65-0BA6-43E8-8869-9314DAE40537}" type="parTrans">
      <dgm:prSet/>
      <dgm:spPr/>
      <dgm:t>
        <a:bodyPr/>
        <a:lstStyle/>
        <a:p>
          <a:endParaRPr lang="ru-RU"/>
        </a:p>
      </dgm:t>
    </dgm:pt>
    <dgm:pt modelId="{76BCEDF8-51FA-4BAB-A572-AFD07676A1FD}" cxnId="{0B4E0E65-0BA6-43E8-8869-9314DAE40537}" type="sibTrans">
      <dgm:prSet/>
      <dgm:spPr/>
      <dgm:t>
        <a:bodyPr/>
        <a:lstStyle/>
        <a:p>
          <a:endParaRPr lang="ru-RU"/>
        </a:p>
      </dgm:t>
    </dgm:pt>
    <dgm:pt modelId="{45EF8BD6-C3CA-4898-AAB4-3F47FDFE6434}">
      <dgm:prSet phldrT="[Текст]"/>
      <dgm:spPr/>
      <dgm:t>
        <a:bodyPr/>
        <a:lstStyle/>
        <a:p>
          <a:r>
            <a:rPr lang="uk-UA" dirty="0"/>
            <a:t>Офіційні трансферти </a:t>
          </a:r>
        </a:p>
        <a:p>
          <a:r>
            <a:rPr lang="uk-UA" dirty="0"/>
            <a:t>12 332 195 грн</a:t>
          </a:r>
          <a:endParaRPr lang="ru-RU" dirty="0"/>
        </a:p>
      </dgm:t>
    </dgm:pt>
    <dgm:pt modelId="{F7211495-631A-4E9B-BDCB-C0B9EE208554}" cxnId="{D895F40E-8FAE-48A7-90B2-364BE67ABBEA}" type="parTrans">
      <dgm:prSet/>
      <dgm:spPr/>
      <dgm:t>
        <a:bodyPr/>
        <a:lstStyle/>
        <a:p>
          <a:endParaRPr lang="ru-RU"/>
        </a:p>
      </dgm:t>
    </dgm:pt>
    <dgm:pt modelId="{49F898E2-C0D4-41D1-A343-6ADDA9227752}" cxnId="{D895F40E-8FAE-48A7-90B2-364BE67ABBEA}" type="sibTrans">
      <dgm:prSet/>
      <dgm:spPr/>
      <dgm:t>
        <a:bodyPr/>
        <a:lstStyle/>
        <a:p>
          <a:endParaRPr lang="ru-RU"/>
        </a:p>
      </dgm:t>
    </dgm:pt>
    <dgm:pt modelId="{93D84F61-6187-4278-81F3-D1AEBC3057B5}">
      <dgm:prSet phldrT="[Текст]"/>
      <dgm:spPr/>
      <dgm:t>
        <a:bodyPr/>
        <a:lstStyle/>
        <a:p>
          <a:pPr>
            <a:buClr>
              <a:srgbClr val="1F3F5F"/>
            </a:buClr>
            <a:buFontTx/>
            <a:buChar char="•"/>
          </a:pPr>
          <a:r>
            <a:rPr lang="uk-UA" dirty="0">
              <a:solidFill>
                <a:srgbClr val="1C1C1C"/>
              </a:solidFill>
            </a:rPr>
            <a:t>Освітня субвенція – 12 286 500 грн</a:t>
          </a:r>
          <a:endParaRPr lang="ru-RU" dirty="0"/>
        </a:p>
      </dgm:t>
    </dgm:pt>
    <dgm:pt modelId="{D4237C1C-9B99-45CB-AE2D-768D1C6A57AC}" cxnId="{176E6B81-AF59-4CB6-AB8E-C2D051752ADE}" type="parTrans">
      <dgm:prSet/>
      <dgm:spPr/>
      <dgm:t>
        <a:bodyPr/>
        <a:lstStyle/>
        <a:p>
          <a:endParaRPr lang="ru-RU"/>
        </a:p>
      </dgm:t>
    </dgm:pt>
    <dgm:pt modelId="{47B275B2-B8B8-4B4F-8B68-217DF971249F}" cxnId="{176E6B81-AF59-4CB6-AB8E-C2D051752ADE}" type="sibTrans">
      <dgm:prSet/>
      <dgm:spPr/>
      <dgm:t>
        <a:bodyPr/>
        <a:lstStyle/>
        <a:p>
          <a:endParaRPr lang="ru-RU"/>
        </a:p>
      </dgm:t>
    </dgm:pt>
    <dgm:pt modelId="{DA8E3F29-24B1-455D-9214-5481DBB1EDE2}">
      <dgm:prSet/>
      <dgm:spPr/>
      <dgm:t>
        <a:bodyPr/>
        <a:lstStyle/>
        <a:p>
          <a:pPr>
            <a:buFontTx/>
            <a:buChar char="•"/>
          </a:pPr>
          <a:r>
            <a:rPr lang="uk-UA" dirty="0">
              <a:solidFill>
                <a:srgbClr val="1C1C1C"/>
              </a:solidFill>
            </a:rPr>
            <a:t>Рента плата за використання інших природних ресурсів – 19 673 000  грн</a:t>
          </a:r>
          <a:endParaRPr lang="en-US" dirty="0">
            <a:solidFill>
              <a:srgbClr val="1C1C1C"/>
            </a:solidFill>
          </a:endParaRPr>
        </a:p>
      </dgm:t>
    </dgm:pt>
    <dgm:pt modelId="{8850D0CF-BDB9-4576-99D8-EED04DC53051}" cxnId="{3A1112F7-0EA8-47E9-9036-6A1745C68BF2}" type="parTrans">
      <dgm:prSet/>
      <dgm:spPr/>
      <dgm:t>
        <a:bodyPr/>
        <a:lstStyle/>
        <a:p>
          <a:endParaRPr lang="ru-RU"/>
        </a:p>
      </dgm:t>
    </dgm:pt>
    <dgm:pt modelId="{E3993A11-CD66-4E03-8994-FEDD83A5E05B}" cxnId="{3A1112F7-0EA8-47E9-9036-6A1745C68BF2}" type="sibTrans">
      <dgm:prSet/>
      <dgm:spPr/>
      <dgm:t>
        <a:bodyPr/>
        <a:lstStyle/>
        <a:p>
          <a:endParaRPr lang="ru-RU"/>
        </a:p>
      </dgm:t>
    </dgm:pt>
    <dgm:pt modelId="{E663C763-C66A-4628-80AF-A5F1996A9749}">
      <dgm:prSet/>
      <dgm:spPr/>
      <dgm:t>
        <a:bodyPr/>
        <a:lstStyle/>
        <a:p>
          <a:pPr>
            <a:buFontTx/>
            <a:buChar char="•"/>
          </a:pPr>
          <a:r>
            <a:rPr lang="ru-RU" dirty="0" err="1">
              <a:solidFill>
                <a:srgbClr val="1C1C1C"/>
              </a:solidFill>
            </a:rPr>
            <a:t>Податок</a:t>
          </a:r>
          <a:r>
            <a:rPr lang="ru-RU" dirty="0">
              <a:solidFill>
                <a:srgbClr val="1C1C1C"/>
              </a:solidFill>
            </a:rPr>
            <a:t> на </a:t>
          </a:r>
          <a:r>
            <a:rPr lang="ru-RU" dirty="0" err="1">
              <a:solidFill>
                <a:srgbClr val="1C1C1C"/>
              </a:solidFill>
            </a:rPr>
            <a:t>майно</a:t>
          </a:r>
          <a:r>
            <a:rPr lang="ru-RU" dirty="0">
              <a:solidFill>
                <a:srgbClr val="1C1C1C"/>
              </a:solidFill>
            </a:rPr>
            <a:t>  - 23 072 000 грн</a:t>
          </a:r>
        </a:p>
      </dgm:t>
    </dgm:pt>
    <dgm:pt modelId="{E6260341-AFDB-4089-B0AF-7AD1174E8453}" cxnId="{393288AC-DFE0-4007-84A5-8B8256D19CDE}" type="parTrans">
      <dgm:prSet/>
      <dgm:spPr/>
      <dgm:t>
        <a:bodyPr/>
        <a:lstStyle/>
        <a:p>
          <a:endParaRPr lang="ru-RU"/>
        </a:p>
      </dgm:t>
    </dgm:pt>
    <dgm:pt modelId="{198D726F-25A1-4704-9FB4-59B371C22DCB}" cxnId="{393288AC-DFE0-4007-84A5-8B8256D19CDE}" type="sibTrans">
      <dgm:prSet/>
      <dgm:spPr/>
      <dgm:t>
        <a:bodyPr/>
        <a:lstStyle/>
        <a:p>
          <a:endParaRPr lang="ru-RU"/>
        </a:p>
      </dgm:t>
    </dgm:pt>
    <dgm:pt modelId="{EBD7E9CE-E647-4C8C-88AC-7DEE1CA1FAE4}">
      <dgm:prSet/>
      <dgm:spPr/>
      <dgm:t>
        <a:bodyPr/>
        <a:lstStyle/>
        <a:p>
          <a:pPr>
            <a:buFontTx/>
            <a:buChar char="•"/>
          </a:pPr>
          <a:r>
            <a:rPr lang="ru-RU" dirty="0" err="1">
              <a:solidFill>
                <a:srgbClr val="1C1C1C"/>
              </a:solidFill>
            </a:rPr>
            <a:t>Єдиний</a:t>
          </a:r>
          <a:r>
            <a:rPr lang="ru-RU" dirty="0">
              <a:solidFill>
                <a:srgbClr val="1C1C1C"/>
              </a:solidFill>
            </a:rPr>
            <a:t> </a:t>
          </a:r>
          <a:r>
            <a:rPr lang="ru-RU" dirty="0" err="1">
              <a:solidFill>
                <a:srgbClr val="1C1C1C"/>
              </a:solidFill>
            </a:rPr>
            <a:t>податок</a:t>
          </a:r>
          <a:r>
            <a:rPr lang="ru-RU" dirty="0">
              <a:solidFill>
                <a:srgbClr val="1C1C1C"/>
              </a:solidFill>
            </a:rPr>
            <a:t> – 3 934 000 грн</a:t>
          </a:r>
        </a:p>
      </dgm:t>
    </dgm:pt>
    <dgm:pt modelId="{9EA5F9C8-6CA8-47E6-BB3D-2EE75BE3296E}" cxnId="{1D987D48-161D-48A0-84D4-69D631BE3656}" type="parTrans">
      <dgm:prSet/>
      <dgm:spPr/>
      <dgm:t>
        <a:bodyPr/>
        <a:lstStyle/>
        <a:p>
          <a:endParaRPr lang="ru-RU"/>
        </a:p>
      </dgm:t>
    </dgm:pt>
    <dgm:pt modelId="{BFE6B0A3-D590-4981-A509-5FE28A38CEBF}" cxnId="{1D987D48-161D-48A0-84D4-69D631BE3656}" type="sibTrans">
      <dgm:prSet/>
      <dgm:spPr/>
      <dgm:t>
        <a:bodyPr/>
        <a:lstStyle/>
        <a:p>
          <a:endParaRPr lang="ru-RU"/>
        </a:p>
      </dgm:t>
    </dgm:pt>
    <dgm:pt modelId="{DBCE3AD6-4BD6-4CDB-9038-8A88DF54E7BD}">
      <dgm:prSet/>
      <dgm:spPr/>
      <dgm:t>
        <a:bodyPr/>
        <a:lstStyle/>
        <a:p>
          <a:pPr>
            <a:buFontTx/>
            <a:buChar char="•"/>
          </a:pPr>
          <a:r>
            <a:rPr lang="ru-RU" dirty="0" err="1">
              <a:solidFill>
                <a:srgbClr val="1C1C1C"/>
              </a:solidFill>
            </a:rPr>
            <a:t>Внутрішні</a:t>
          </a:r>
          <a:r>
            <a:rPr lang="ru-RU" dirty="0">
              <a:solidFill>
                <a:srgbClr val="1C1C1C"/>
              </a:solidFill>
            </a:rPr>
            <a:t> </a:t>
          </a:r>
          <a:r>
            <a:rPr lang="ru-RU" dirty="0" err="1">
              <a:solidFill>
                <a:srgbClr val="1C1C1C"/>
              </a:solidFill>
            </a:rPr>
            <a:t>податки</a:t>
          </a:r>
          <a:r>
            <a:rPr lang="ru-RU" dirty="0">
              <a:solidFill>
                <a:srgbClr val="1C1C1C"/>
              </a:solidFill>
            </a:rPr>
            <a:t> на </a:t>
          </a:r>
          <a:r>
            <a:rPr lang="ru-RU" dirty="0" err="1">
              <a:solidFill>
                <a:srgbClr val="1C1C1C"/>
              </a:solidFill>
            </a:rPr>
            <a:t>товари</a:t>
          </a:r>
          <a:r>
            <a:rPr lang="ru-RU" dirty="0">
              <a:solidFill>
                <a:srgbClr val="1C1C1C"/>
              </a:solidFill>
            </a:rPr>
            <a:t> – 29 500 грн</a:t>
          </a:r>
          <a:endParaRPr lang="en-US" dirty="0">
            <a:solidFill>
              <a:srgbClr val="1C1C1C"/>
            </a:solidFill>
          </a:endParaRPr>
        </a:p>
      </dgm:t>
    </dgm:pt>
    <dgm:pt modelId="{5704BBF4-92C8-4C92-8B60-7654941FBC78}" cxnId="{CBF67AC2-22E0-47AF-BA32-18CCA775A63D}" type="parTrans">
      <dgm:prSet/>
      <dgm:spPr/>
      <dgm:t>
        <a:bodyPr/>
        <a:lstStyle/>
        <a:p>
          <a:endParaRPr lang="ru-RU"/>
        </a:p>
      </dgm:t>
    </dgm:pt>
    <dgm:pt modelId="{2572ED7C-D799-4EE6-9C5C-446C45106683}" cxnId="{CBF67AC2-22E0-47AF-BA32-18CCA775A63D}" type="sibTrans">
      <dgm:prSet/>
      <dgm:spPr/>
      <dgm:t>
        <a:bodyPr/>
        <a:lstStyle/>
        <a:p>
          <a:endParaRPr lang="ru-RU"/>
        </a:p>
      </dgm:t>
    </dgm:pt>
    <dgm:pt modelId="{29020BC5-EA15-4E7E-BCA0-557B0591B021}">
      <dgm:prSet phldrT="[Текст]"/>
      <dgm:spPr/>
      <dgm:t>
        <a:bodyPr/>
        <a:lstStyle/>
        <a:p>
          <a:pPr>
            <a:buClr>
              <a:srgbClr val="1F3F5F"/>
            </a:buClr>
            <a:buFontTx/>
            <a:buChar char="•"/>
          </a:pPr>
          <a:r>
            <a:rPr lang="ru-RU" dirty="0" err="1"/>
            <a:t>Інші</a:t>
          </a:r>
          <a:r>
            <a:rPr lang="ru-RU" dirty="0"/>
            <a:t> </a:t>
          </a:r>
          <a:r>
            <a:rPr lang="ru-RU" dirty="0" err="1"/>
            <a:t>субвенції</a:t>
          </a:r>
          <a:r>
            <a:rPr lang="ru-RU" dirty="0"/>
            <a:t> з </a:t>
          </a:r>
          <a:r>
            <a:rPr lang="ru-RU" dirty="0" err="1"/>
            <a:t>місцевого</a:t>
          </a:r>
          <a:r>
            <a:rPr lang="ru-RU" dirty="0"/>
            <a:t> бюджету – 45 695 грн.</a:t>
          </a:r>
        </a:p>
      </dgm:t>
    </dgm:pt>
    <dgm:pt modelId="{AD6D775C-98F1-43B2-9563-6B854D32C57C}" cxnId="{BED23C96-A42B-4BB9-AA77-335F408668A5}" type="parTrans">
      <dgm:prSet/>
      <dgm:spPr/>
      <dgm:t>
        <a:bodyPr/>
        <a:lstStyle/>
        <a:p>
          <a:endParaRPr lang="uk-UA"/>
        </a:p>
      </dgm:t>
    </dgm:pt>
    <dgm:pt modelId="{4CEE04D1-8097-479A-8E5E-604667E59A79}" cxnId="{BED23C96-A42B-4BB9-AA77-335F408668A5}" type="sibTrans">
      <dgm:prSet/>
      <dgm:spPr/>
      <dgm:t>
        <a:bodyPr/>
        <a:lstStyle/>
        <a:p>
          <a:endParaRPr lang="uk-UA"/>
        </a:p>
      </dgm:t>
    </dgm:pt>
    <dgm:pt modelId="{296BB541-244A-4F1A-A180-75FC0D25BBE0}" type="pres">
      <dgm:prSet presAssocID="{776580E6-46A5-406E-BA76-C107EB0FAC31}" presName="Name0" presStyleCnt="0">
        <dgm:presLayoutVars>
          <dgm:dir/>
          <dgm:animLvl val="lvl"/>
          <dgm:resizeHandles val="exact"/>
        </dgm:presLayoutVars>
      </dgm:prSet>
      <dgm:spPr/>
    </dgm:pt>
    <dgm:pt modelId="{3BAB3D1A-80A9-45B2-A603-0095C337E998}" type="pres">
      <dgm:prSet presAssocID="{6E4D32CE-3535-48BD-9A9B-302B92C6864C}" presName="composite" presStyleCnt="0"/>
      <dgm:spPr/>
    </dgm:pt>
    <dgm:pt modelId="{8BF3202D-E25B-4FC7-873C-05F5A58CFA88}" type="pres">
      <dgm:prSet presAssocID="{6E4D32CE-3535-48BD-9A9B-302B92C6864C}" presName="parTx" presStyleLbl="alignNode1" presStyleIdx="0" presStyleCnt="3" custScaleX="111622">
        <dgm:presLayoutVars>
          <dgm:chMax val="0"/>
          <dgm:chPref val="0"/>
          <dgm:bulletEnabled val="1"/>
        </dgm:presLayoutVars>
      </dgm:prSet>
      <dgm:spPr/>
    </dgm:pt>
    <dgm:pt modelId="{6A2DB42A-3470-46AD-A10B-08263DEB1F72}" type="pres">
      <dgm:prSet presAssocID="{6E4D32CE-3535-48BD-9A9B-302B92C6864C}" presName="desTx" presStyleLbl="alignAccFollowNode1" presStyleIdx="0" presStyleCnt="3" custScaleX="111457">
        <dgm:presLayoutVars>
          <dgm:bulletEnabled val="1"/>
        </dgm:presLayoutVars>
      </dgm:prSet>
      <dgm:spPr/>
    </dgm:pt>
    <dgm:pt modelId="{9F73DB2F-3E5A-477E-B2ED-BC4F81AC8F53}" type="pres">
      <dgm:prSet presAssocID="{93D435BF-303D-439A-903C-739A78314491}" presName="space" presStyleCnt="0"/>
      <dgm:spPr/>
    </dgm:pt>
    <dgm:pt modelId="{7E5B9CDC-241B-4E7B-8394-B4B3E8462548}" type="pres">
      <dgm:prSet presAssocID="{15858E2D-1798-4575-AFAC-34AA4D2787BF}" presName="composite" presStyleCnt="0"/>
      <dgm:spPr/>
    </dgm:pt>
    <dgm:pt modelId="{5FDD7F66-0BB8-40E1-983B-2F267E003D70}" type="pres">
      <dgm:prSet presAssocID="{15858E2D-1798-4575-AFAC-34AA4D2787B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F2703BF2-9E15-4C5E-B878-1E96A5D9FD1A}" type="pres">
      <dgm:prSet presAssocID="{15858E2D-1798-4575-AFAC-34AA4D2787BF}" presName="desTx" presStyleLbl="alignAccFollowNode1" presStyleIdx="1" presStyleCnt="3">
        <dgm:presLayoutVars>
          <dgm:bulletEnabled val="1"/>
        </dgm:presLayoutVars>
      </dgm:prSet>
      <dgm:spPr/>
    </dgm:pt>
    <dgm:pt modelId="{A6379FF2-586F-4C56-B608-1739F7D6F073}" type="pres">
      <dgm:prSet presAssocID="{D8D39B3D-DCFE-46A0-B918-AA7EEFC7281C}" presName="space" presStyleCnt="0"/>
      <dgm:spPr/>
    </dgm:pt>
    <dgm:pt modelId="{E397A54A-759F-4104-89B3-7909D6F7514A}" type="pres">
      <dgm:prSet presAssocID="{45EF8BD6-C3CA-4898-AAB4-3F47FDFE6434}" presName="composite" presStyleCnt="0"/>
      <dgm:spPr/>
    </dgm:pt>
    <dgm:pt modelId="{578E091E-4DA0-4654-91B3-DC94252D396A}" type="pres">
      <dgm:prSet presAssocID="{45EF8BD6-C3CA-4898-AAB4-3F47FDFE643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80C90C67-4DCA-4021-AEB4-C38687FE0550}" type="pres">
      <dgm:prSet presAssocID="{45EF8BD6-C3CA-4898-AAB4-3F47FDFE6434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D895F40E-8FAE-48A7-90B2-364BE67ABBEA}" srcId="{776580E6-46A5-406E-BA76-C107EB0FAC31}" destId="{45EF8BD6-C3CA-4898-AAB4-3F47FDFE6434}" srcOrd="2" destOrd="0" parTransId="{F7211495-631A-4E9B-BDCB-C0B9EE208554}" sibTransId="{49F898E2-C0D4-41D1-A343-6ADDA9227752}"/>
    <dgm:cxn modelId="{A9D37214-E9DF-44DB-97E2-C28B32955985}" type="presOf" srcId="{15858E2D-1798-4575-AFAC-34AA4D2787BF}" destId="{5FDD7F66-0BB8-40E1-983B-2F267E003D70}" srcOrd="0" destOrd="0" presId="urn:microsoft.com/office/officeart/2005/8/layout/hList1"/>
    <dgm:cxn modelId="{2F694731-F7AB-485C-B46F-AC945A886C0F}" type="presOf" srcId="{E663C763-C66A-4628-80AF-A5F1996A9749}" destId="{6A2DB42A-3470-46AD-A10B-08263DEB1F72}" srcOrd="0" destOrd="2" presId="urn:microsoft.com/office/officeart/2005/8/layout/hList1"/>
    <dgm:cxn modelId="{A0F3FF37-6B06-4FAC-BB40-AB0AE3D75A7A}" srcId="{6E4D32CE-3535-48BD-9A9B-302B92C6864C}" destId="{7918C672-C4E5-4E9A-9157-97ADD9B04932}" srcOrd="0" destOrd="0" parTransId="{F54B47DC-FEEF-4387-AD43-EC20C7EA96EC}" sibTransId="{5A93FEB2-3174-4D4A-84EC-FBF7A467EBD3}"/>
    <dgm:cxn modelId="{ACD13344-055F-4324-AB16-81435697B1F6}" srcId="{776580E6-46A5-406E-BA76-C107EB0FAC31}" destId="{15858E2D-1798-4575-AFAC-34AA4D2787BF}" srcOrd="1" destOrd="0" parTransId="{6005B567-EE3D-4C0F-8D68-6AE5FC65F85E}" sibTransId="{D8D39B3D-DCFE-46A0-B918-AA7EEFC7281C}"/>
    <dgm:cxn modelId="{0B4E0E65-0BA6-43E8-8869-9314DAE40537}" srcId="{15858E2D-1798-4575-AFAC-34AA4D2787BF}" destId="{3C6512A3-A7EB-448F-91C7-A695FE60209B}" srcOrd="0" destOrd="0" parTransId="{47E65D3B-C7C2-4749-B432-366EDA56E73F}" sibTransId="{76BCEDF8-51FA-4BAB-A572-AFD07676A1FD}"/>
    <dgm:cxn modelId="{97304968-0200-4678-A216-5D8F8D07440B}" type="presOf" srcId="{93D84F61-6187-4278-81F3-D1AEBC3057B5}" destId="{80C90C67-4DCA-4021-AEB4-C38687FE0550}" srcOrd="0" destOrd="0" presId="urn:microsoft.com/office/officeart/2005/8/layout/hList1"/>
    <dgm:cxn modelId="{1D987D48-161D-48A0-84D4-69D631BE3656}" srcId="{6E4D32CE-3535-48BD-9A9B-302B92C6864C}" destId="{EBD7E9CE-E647-4C8C-88AC-7DEE1CA1FAE4}" srcOrd="3" destOrd="0" parTransId="{9EA5F9C8-6CA8-47E6-BB3D-2EE75BE3296E}" sibTransId="{BFE6B0A3-D590-4981-A509-5FE28A38CEBF}"/>
    <dgm:cxn modelId="{38CDB368-D783-494A-83D1-D006C5AD4117}" type="presOf" srcId="{6E4D32CE-3535-48BD-9A9B-302B92C6864C}" destId="{8BF3202D-E25B-4FC7-873C-05F5A58CFA88}" srcOrd="0" destOrd="0" presId="urn:microsoft.com/office/officeart/2005/8/layout/hList1"/>
    <dgm:cxn modelId="{B9DE144D-9BED-4AAF-9841-F36C8587D031}" type="presOf" srcId="{29020BC5-EA15-4E7E-BCA0-557B0591B021}" destId="{80C90C67-4DCA-4021-AEB4-C38687FE0550}" srcOrd="0" destOrd="1" presId="urn:microsoft.com/office/officeart/2005/8/layout/hList1"/>
    <dgm:cxn modelId="{1659A54E-1C8D-4375-80D7-43C613C9F17F}" type="presOf" srcId="{DA8E3F29-24B1-455D-9214-5481DBB1EDE2}" destId="{6A2DB42A-3470-46AD-A10B-08263DEB1F72}" srcOrd="0" destOrd="1" presId="urn:microsoft.com/office/officeart/2005/8/layout/hList1"/>
    <dgm:cxn modelId="{176E6B81-AF59-4CB6-AB8E-C2D051752ADE}" srcId="{45EF8BD6-C3CA-4898-AAB4-3F47FDFE6434}" destId="{93D84F61-6187-4278-81F3-D1AEBC3057B5}" srcOrd="0" destOrd="0" parTransId="{D4237C1C-9B99-45CB-AE2D-768D1C6A57AC}" sibTransId="{47B275B2-B8B8-4B4F-8B68-217DF971249F}"/>
    <dgm:cxn modelId="{BED23C96-A42B-4BB9-AA77-335F408668A5}" srcId="{45EF8BD6-C3CA-4898-AAB4-3F47FDFE6434}" destId="{29020BC5-EA15-4E7E-BCA0-557B0591B021}" srcOrd="1" destOrd="0" parTransId="{AD6D775C-98F1-43B2-9563-6B854D32C57C}" sibTransId="{4CEE04D1-8097-479A-8E5E-604667E59A79}"/>
    <dgm:cxn modelId="{24F0DFA0-64BA-4641-86DC-B803A47482D6}" type="presOf" srcId="{3C6512A3-A7EB-448F-91C7-A695FE60209B}" destId="{F2703BF2-9E15-4C5E-B878-1E96A5D9FD1A}" srcOrd="0" destOrd="0" presId="urn:microsoft.com/office/officeart/2005/8/layout/hList1"/>
    <dgm:cxn modelId="{2C126BA8-8440-4505-AB99-7F2CC6711F4D}" type="presOf" srcId="{DBCE3AD6-4BD6-4CDB-9038-8A88DF54E7BD}" destId="{6A2DB42A-3470-46AD-A10B-08263DEB1F72}" srcOrd="0" destOrd="4" presId="urn:microsoft.com/office/officeart/2005/8/layout/hList1"/>
    <dgm:cxn modelId="{393288AC-DFE0-4007-84A5-8B8256D19CDE}" srcId="{6E4D32CE-3535-48BD-9A9B-302B92C6864C}" destId="{E663C763-C66A-4628-80AF-A5F1996A9749}" srcOrd="2" destOrd="0" parTransId="{E6260341-AFDB-4089-B0AF-7AD1174E8453}" sibTransId="{198D726F-25A1-4704-9FB4-59B371C22DCB}"/>
    <dgm:cxn modelId="{3013D6AE-C5FF-4570-A261-9A9C9008BE49}" type="presOf" srcId="{7918C672-C4E5-4E9A-9157-97ADD9B04932}" destId="{6A2DB42A-3470-46AD-A10B-08263DEB1F72}" srcOrd="0" destOrd="0" presId="urn:microsoft.com/office/officeart/2005/8/layout/hList1"/>
    <dgm:cxn modelId="{CBF67AC2-22E0-47AF-BA32-18CCA775A63D}" srcId="{6E4D32CE-3535-48BD-9A9B-302B92C6864C}" destId="{DBCE3AD6-4BD6-4CDB-9038-8A88DF54E7BD}" srcOrd="4" destOrd="0" parTransId="{5704BBF4-92C8-4C92-8B60-7654941FBC78}" sibTransId="{2572ED7C-D799-4EE6-9C5C-446C45106683}"/>
    <dgm:cxn modelId="{CD100FC7-A9CA-4427-8F39-BCCAF2F5FB83}" srcId="{776580E6-46A5-406E-BA76-C107EB0FAC31}" destId="{6E4D32CE-3535-48BD-9A9B-302B92C6864C}" srcOrd="0" destOrd="0" parTransId="{7E4A082F-BC1E-4FBA-B462-65AB1402F8C9}" sibTransId="{93D435BF-303D-439A-903C-739A78314491}"/>
    <dgm:cxn modelId="{3FE578DB-D6A6-4C1E-8518-B6CEA19DA483}" type="presOf" srcId="{45EF8BD6-C3CA-4898-AAB4-3F47FDFE6434}" destId="{578E091E-4DA0-4654-91B3-DC94252D396A}" srcOrd="0" destOrd="0" presId="urn:microsoft.com/office/officeart/2005/8/layout/hList1"/>
    <dgm:cxn modelId="{20EE88EA-83DB-4688-8252-E22D595264AB}" type="presOf" srcId="{776580E6-46A5-406E-BA76-C107EB0FAC31}" destId="{296BB541-244A-4F1A-A180-75FC0D25BBE0}" srcOrd="0" destOrd="0" presId="urn:microsoft.com/office/officeart/2005/8/layout/hList1"/>
    <dgm:cxn modelId="{3A1112F7-0EA8-47E9-9036-6A1745C68BF2}" srcId="{6E4D32CE-3535-48BD-9A9B-302B92C6864C}" destId="{DA8E3F29-24B1-455D-9214-5481DBB1EDE2}" srcOrd="1" destOrd="0" parTransId="{8850D0CF-BDB9-4576-99D8-EED04DC53051}" sibTransId="{E3993A11-CD66-4E03-8994-FEDD83A5E05B}"/>
    <dgm:cxn modelId="{706E2AFE-236B-4263-AFEE-04CFD0042336}" type="presOf" srcId="{EBD7E9CE-E647-4C8C-88AC-7DEE1CA1FAE4}" destId="{6A2DB42A-3470-46AD-A10B-08263DEB1F72}" srcOrd="0" destOrd="3" presId="urn:microsoft.com/office/officeart/2005/8/layout/hList1"/>
    <dgm:cxn modelId="{785C0F25-4B69-485D-AB1C-E4E0493D9B0A}" type="presParOf" srcId="{296BB541-244A-4F1A-A180-75FC0D25BBE0}" destId="{3BAB3D1A-80A9-45B2-A603-0095C337E998}" srcOrd="0" destOrd="0" presId="urn:microsoft.com/office/officeart/2005/8/layout/hList1"/>
    <dgm:cxn modelId="{79AC2EFF-0E51-4B6A-B0FE-41F02AEFA39F}" type="presParOf" srcId="{3BAB3D1A-80A9-45B2-A603-0095C337E998}" destId="{8BF3202D-E25B-4FC7-873C-05F5A58CFA88}" srcOrd="0" destOrd="0" presId="urn:microsoft.com/office/officeart/2005/8/layout/hList1"/>
    <dgm:cxn modelId="{107CCD7B-4C36-4522-AF78-B303181AABB3}" type="presParOf" srcId="{3BAB3D1A-80A9-45B2-A603-0095C337E998}" destId="{6A2DB42A-3470-46AD-A10B-08263DEB1F72}" srcOrd="1" destOrd="0" presId="urn:microsoft.com/office/officeart/2005/8/layout/hList1"/>
    <dgm:cxn modelId="{F8AF732F-40B5-4EA9-9D6E-F72D4A782713}" type="presParOf" srcId="{296BB541-244A-4F1A-A180-75FC0D25BBE0}" destId="{9F73DB2F-3E5A-477E-B2ED-BC4F81AC8F53}" srcOrd="1" destOrd="0" presId="urn:microsoft.com/office/officeart/2005/8/layout/hList1"/>
    <dgm:cxn modelId="{46ADD73C-DA04-4CE5-BF01-F3B11A49FE23}" type="presParOf" srcId="{296BB541-244A-4F1A-A180-75FC0D25BBE0}" destId="{7E5B9CDC-241B-4E7B-8394-B4B3E8462548}" srcOrd="2" destOrd="0" presId="urn:microsoft.com/office/officeart/2005/8/layout/hList1"/>
    <dgm:cxn modelId="{E799672E-373A-43ED-A5BD-0C802A225134}" type="presParOf" srcId="{7E5B9CDC-241B-4E7B-8394-B4B3E8462548}" destId="{5FDD7F66-0BB8-40E1-983B-2F267E003D70}" srcOrd="0" destOrd="0" presId="urn:microsoft.com/office/officeart/2005/8/layout/hList1"/>
    <dgm:cxn modelId="{211F14D3-900D-4319-A4C9-DA5B27401893}" type="presParOf" srcId="{7E5B9CDC-241B-4E7B-8394-B4B3E8462548}" destId="{F2703BF2-9E15-4C5E-B878-1E96A5D9FD1A}" srcOrd="1" destOrd="0" presId="urn:microsoft.com/office/officeart/2005/8/layout/hList1"/>
    <dgm:cxn modelId="{E4D04C18-789D-4986-B17E-0B31ABBF4BFE}" type="presParOf" srcId="{296BB541-244A-4F1A-A180-75FC0D25BBE0}" destId="{A6379FF2-586F-4C56-B608-1739F7D6F073}" srcOrd="3" destOrd="0" presId="urn:microsoft.com/office/officeart/2005/8/layout/hList1"/>
    <dgm:cxn modelId="{4F136560-2312-46D5-A24E-06BF4DCF0D68}" type="presParOf" srcId="{296BB541-244A-4F1A-A180-75FC0D25BBE0}" destId="{E397A54A-759F-4104-89B3-7909D6F7514A}" srcOrd="4" destOrd="0" presId="urn:microsoft.com/office/officeart/2005/8/layout/hList1"/>
    <dgm:cxn modelId="{146A5038-4BDB-4E35-A99F-96A9BDB396FE}" type="presParOf" srcId="{E397A54A-759F-4104-89B3-7909D6F7514A}" destId="{578E091E-4DA0-4654-91B3-DC94252D396A}" srcOrd="0" destOrd="0" presId="urn:microsoft.com/office/officeart/2005/8/layout/hList1"/>
    <dgm:cxn modelId="{68D9866C-BF1F-44E1-AFFD-65149DEF4ED3}" type="presParOf" srcId="{E397A54A-759F-4104-89B3-7909D6F7514A}" destId="{80C90C67-4DCA-4021-AEB4-C38687FE055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12008498" cy="5585086"/>
        <a:chOff x="0" y="0"/>
        <a:chExt cx="12008498" cy="5585086"/>
      </a:xfrm>
    </dsp:grpSpPr>
    <dsp:sp modelId="{8BF3202D-E25B-4FC7-873C-05F5A58CFA88}">
      <dsp:nvSpPr>
        <dsp:cNvPr id="3" name="Прямоугольник 2"/>
        <dsp:cNvSpPr/>
      </dsp:nvSpPr>
      <dsp:spPr bwMode="white">
        <a:xfrm>
          <a:off x="0" y="180788"/>
          <a:ext cx="3946778" cy="995045"/>
        </a:xfrm>
        <a:prstGeom prst="rect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56464" tIns="89408" rIns="156464" bIns="89408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dirty="0"/>
            <a:t>Податкові надходження </a:t>
          </a:r>
          <a:endParaRPr lang="uk-UA" dirty="0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dirty="0"/>
            <a:t>80 012 500 грн</a:t>
          </a:r>
          <a:endParaRPr lang="ru-RU" dirty="0"/>
        </a:p>
      </dsp:txBody>
      <dsp:txXfrm>
        <a:off x="0" y="180788"/>
        <a:ext cx="3946778" cy="995045"/>
      </dsp:txXfrm>
    </dsp:sp>
    <dsp:sp modelId="{6A2DB42A-3470-46AD-A10B-08263DEB1F72}">
      <dsp:nvSpPr>
        <dsp:cNvPr id="4" name="Прямоугольник 3"/>
        <dsp:cNvSpPr/>
      </dsp:nvSpPr>
      <dsp:spPr bwMode="white">
        <a:xfrm>
          <a:off x="2917" y="1175833"/>
          <a:ext cx="3940944" cy="4228465"/>
        </a:xfrm>
        <a:prstGeom prst="rect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117348" tIns="117348" rIns="156464" bIns="176022" anchor="t"/>
        <a:lstStyle>
          <a:lvl1pPr algn="l">
            <a:defRPr sz="2200"/>
          </a:lvl1pPr>
          <a:lvl2pPr marL="228600" indent="-228600" algn="l">
            <a:defRPr sz="2200"/>
          </a:lvl2pPr>
          <a:lvl3pPr marL="457200" indent="-228600" algn="l">
            <a:defRPr sz="2200"/>
          </a:lvl3pPr>
          <a:lvl4pPr marL="685800" indent="-228600" algn="l">
            <a:defRPr sz="2200"/>
          </a:lvl4pPr>
          <a:lvl5pPr marL="914400" indent="-228600" algn="l">
            <a:defRPr sz="2200"/>
          </a:lvl5pPr>
          <a:lvl6pPr marL="1143000" indent="-228600" algn="l">
            <a:defRPr sz="2200"/>
          </a:lvl6pPr>
          <a:lvl7pPr marL="1371600" indent="-228600" algn="l">
            <a:defRPr sz="2200"/>
          </a:lvl7pPr>
          <a:lvl8pPr marL="1600200" indent="-228600" algn="l">
            <a:defRPr sz="2200"/>
          </a:lvl8pPr>
          <a:lvl9pPr marL="1828800" indent="-228600" algn="l">
            <a:defRPr sz="22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lr>
              <a:srgbClr val="1F3F5F"/>
            </a:buClr>
            <a:buFontTx/>
            <a:buChar char="•"/>
          </a:pPr>
          <a:r>
            <a:rPr lang="uk-UA" dirty="0">
              <a:solidFill>
                <a:srgbClr val="1C1C1C"/>
              </a:solidFill>
            </a:rPr>
            <a:t>Податки на доходи </a:t>
          </a:r>
          <a:r>
            <a:rPr lang="uk-UA" dirty="0" err="1">
              <a:solidFill>
                <a:srgbClr val="1C1C1C"/>
              </a:solidFill>
            </a:rPr>
            <a:t>фіз.осіб</a:t>
          </a:r>
          <a:r>
            <a:rPr lang="uk-UA" dirty="0">
              <a:solidFill>
                <a:srgbClr val="1C1C1C"/>
              </a:solidFill>
            </a:rPr>
            <a:t> – 33 304 000 грн</a:t>
          </a:r>
          <a:endParaRPr lang="ru-RU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FontTx/>
            <a:buChar char="•"/>
          </a:pPr>
          <a:r>
            <a:rPr lang="uk-UA" dirty="0">
              <a:solidFill>
                <a:srgbClr val="1C1C1C"/>
              </a:solidFill>
            </a:rPr>
            <a:t>Рента плата за використання інших природних ресурсів – 19 673 000  грн</a:t>
          </a:r>
          <a:endParaRPr lang="en-US" dirty="0">
            <a:solidFill>
              <a:srgbClr val="1C1C1C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FontTx/>
            <a:buChar char="•"/>
          </a:pPr>
          <a:r>
            <a:rPr lang="ru-RU" dirty="0" err="1">
              <a:solidFill>
                <a:srgbClr val="1C1C1C"/>
              </a:solidFill>
            </a:rPr>
            <a:t>Податок</a:t>
          </a:r>
          <a:r>
            <a:rPr lang="ru-RU" dirty="0">
              <a:solidFill>
                <a:srgbClr val="1C1C1C"/>
              </a:solidFill>
            </a:rPr>
            <a:t> на </a:t>
          </a:r>
          <a:r>
            <a:rPr lang="ru-RU" dirty="0" err="1">
              <a:solidFill>
                <a:srgbClr val="1C1C1C"/>
              </a:solidFill>
            </a:rPr>
            <a:t>майно</a:t>
          </a:r>
          <a:r>
            <a:rPr lang="ru-RU" dirty="0">
              <a:solidFill>
                <a:srgbClr val="1C1C1C"/>
              </a:solidFill>
            </a:rPr>
            <a:t>  - 23 072 000 грн</a:t>
          </a:r>
          <a:endParaRPr lang="ru-RU" dirty="0">
            <a:solidFill>
              <a:srgbClr val="1C1C1C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FontTx/>
            <a:buChar char="•"/>
          </a:pPr>
          <a:r>
            <a:rPr lang="ru-RU" dirty="0" err="1">
              <a:solidFill>
                <a:srgbClr val="1C1C1C"/>
              </a:solidFill>
            </a:rPr>
            <a:t>Єдиний</a:t>
          </a:r>
          <a:r>
            <a:rPr lang="ru-RU" dirty="0">
              <a:solidFill>
                <a:srgbClr val="1C1C1C"/>
              </a:solidFill>
            </a:rPr>
            <a:t> </a:t>
          </a:r>
          <a:r>
            <a:rPr lang="ru-RU" dirty="0" err="1">
              <a:solidFill>
                <a:srgbClr val="1C1C1C"/>
              </a:solidFill>
            </a:rPr>
            <a:t>податок</a:t>
          </a:r>
          <a:r>
            <a:rPr lang="ru-RU" dirty="0">
              <a:solidFill>
                <a:srgbClr val="1C1C1C"/>
              </a:solidFill>
            </a:rPr>
            <a:t> – 3 934 000 грн</a:t>
          </a:r>
          <a:endParaRPr lang="ru-RU" dirty="0">
            <a:solidFill>
              <a:srgbClr val="1C1C1C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FontTx/>
            <a:buChar char="•"/>
          </a:pPr>
          <a:r>
            <a:rPr lang="ru-RU" dirty="0" err="1">
              <a:solidFill>
                <a:srgbClr val="1C1C1C"/>
              </a:solidFill>
            </a:rPr>
            <a:t>Внутрішні</a:t>
          </a:r>
          <a:r>
            <a:rPr lang="ru-RU" dirty="0">
              <a:solidFill>
                <a:srgbClr val="1C1C1C"/>
              </a:solidFill>
            </a:rPr>
            <a:t> </a:t>
          </a:r>
          <a:r>
            <a:rPr lang="ru-RU" dirty="0" err="1">
              <a:solidFill>
                <a:srgbClr val="1C1C1C"/>
              </a:solidFill>
            </a:rPr>
            <a:t>податки</a:t>
          </a:r>
          <a:r>
            <a:rPr lang="ru-RU" dirty="0">
              <a:solidFill>
                <a:srgbClr val="1C1C1C"/>
              </a:solidFill>
            </a:rPr>
            <a:t> на </a:t>
          </a:r>
          <a:r>
            <a:rPr lang="ru-RU" dirty="0" err="1">
              <a:solidFill>
                <a:srgbClr val="1C1C1C"/>
              </a:solidFill>
            </a:rPr>
            <a:t>товари</a:t>
          </a:r>
          <a:r>
            <a:rPr lang="ru-RU" dirty="0">
              <a:solidFill>
                <a:srgbClr val="1C1C1C"/>
              </a:solidFill>
            </a:rPr>
            <a:t> – 29 500 грн</a:t>
          </a:r>
          <a:endParaRPr lang="en-US" dirty="0">
            <a:solidFill>
              <a:srgbClr val="1C1C1C"/>
            </a:solidFill>
          </a:endParaRPr>
        </a:p>
      </dsp:txBody>
      <dsp:txXfrm>
        <a:off x="2917" y="1175833"/>
        <a:ext cx="3940944" cy="4228465"/>
      </dsp:txXfrm>
    </dsp:sp>
    <dsp:sp modelId="{5FDD7F66-0BB8-40E1-983B-2F267E003D70}">
      <dsp:nvSpPr>
        <dsp:cNvPr id="5" name="Прямоугольник 4"/>
        <dsp:cNvSpPr/>
      </dsp:nvSpPr>
      <dsp:spPr bwMode="white">
        <a:xfrm>
          <a:off x="4441796" y="180788"/>
          <a:ext cx="3535842" cy="995045"/>
        </a:xfrm>
        <a:prstGeom prst="rect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56464" tIns="89408" rIns="156464" bIns="89408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dirty="0"/>
            <a:t>Неподаткові надходження  98 900 грн</a:t>
          </a:r>
          <a:endParaRPr lang="ru-RU" dirty="0"/>
        </a:p>
      </dsp:txBody>
      <dsp:txXfrm>
        <a:off x="4441796" y="180788"/>
        <a:ext cx="3535842" cy="995045"/>
      </dsp:txXfrm>
    </dsp:sp>
    <dsp:sp modelId="{F2703BF2-9E15-4C5E-B878-1E96A5D9FD1A}">
      <dsp:nvSpPr>
        <dsp:cNvPr id="6" name="Прямоугольник 5"/>
        <dsp:cNvSpPr/>
      </dsp:nvSpPr>
      <dsp:spPr bwMode="white">
        <a:xfrm>
          <a:off x="4441796" y="1175833"/>
          <a:ext cx="3535842" cy="4228465"/>
        </a:xfrm>
        <a:prstGeom prst="rect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117348" tIns="117348" rIns="156464" bIns="176022" anchor="t"/>
        <a:lstStyle>
          <a:lvl1pPr algn="l">
            <a:defRPr sz="2200"/>
          </a:lvl1pPr>
          <a:lvl2pPr marL="228600" indent="-228600" algn="l">
            <a:defRPr sz="2200"/>
          </a:lvl2pPr>
          <a:lvl3pPr marL="457200" indent="-228600" algn="l">
            <a:defRPr sz="2200"/>
          </a:lvl3pPr>
          <a:lvl4pPr marL="685800" indent="-228600" algn="l">
            <a:defRPr sz="2200"/>
          </a:lvl4pPr>
          <a:lvl5pPr marL="914400" indent="-228600" algn="l">
            <a:defRPr sz="2200"/>
          </a:lvl5pPr>
          <a:lvl6pPr marL="1143000" indent="-228600" algn="l">
            <a:defRPr sz="2200"/>
          </a:lvl6pPr>
          <a:lvl7pPr marL="1371600" indent="-228600" algn="l">
            <a:defRPr sz="2200"/>
          </a:lvl7pPr>
          <a:lvl8pPr marL="1600200" indent="-228600" algn="l">
            <a:defRPr sz="2200"/>
          </a:lvl8pPr>
          <a:lvl9pPr marL="1828800" indent="-228600" algn="l">
            <a:defRPr sz="22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lr>
              <a:srgbClr val="1F3F5F"/>
            </a:buClr>
            <a:buChar char="•"/>
          </a:pPr>
          <a:r>
            <a:rPr lang="uk-UA" dirty="0">
              <a:solidFill>
                <a:srgbClr val="1C1C1C"/>
              </a:solidFill>
            </a:rPr>
            <a:t>Інші надходження, плата за надання адміністративних послуг, державне мито – 98 900  грн.</a:t>
          </a:r>
          <a:endParaRPr lang="ru-RU" dirty="0">
            <a:solidFill>
              <a:schemeClr val="dk1"/>
            </a:solidFill>
          </a:endParaRPr>
        </a:p>
      </dsp:txBody>
      <dsp:txXfrm>
        <a:off x="4441796" y="1175833"/>
        <a:ext cx="3535842" cy="4228465"/>
      </dsp:txXfrm>
    </dsp:sp>
    <dsp:sp modelId="{578E091E-4DA0-4654-91B3-DC94252D396A}">
      <dsp:nvSpPr>
        <dsp:cNvPr id="7" name="Прямоугольник 6"/>
        <dsp:cNvSpPr/>
      </dsp:nvSpPr>
      <dsp:spPr bwMode="white">
        <a:xfrm>
          <a:off x="8472656" y="180788"/>
          <a:ext cx="3535842" cy="995045"/>
        </a:xfrm>
        <a:prstGeom prst="rect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56464" tIns="89408" rIns="156464" bIns="89408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dirty="0"/>
            <a:t>Офіційні трансферти </a:t>
          </a:r>
          <a:endParaRPr lang="uk-UA" dirty="0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dirty="0"/>
            <a:t>12 332 195 грн</a:t>
          </a:r>
          <a:endParaRPr lang="ru-RU" dirty="0"/>
        </a:p>
      </dsp:txBody>
      <dsp:txXfrm>
        <a:off x="8472656" y="180788"/>
        <a:ext cx="3535842" cy="995045"/>
      </dsp:txXfrm>
    </dsp:sp>
    <dsp:sp modelId="{80C90C67-4DCA-4021-AEB4-C38687FE0550}">
      <dsp:nvSpPr>
        <dsp:cNvPr id="8" name="Прямоугольник 7"/>
        <dsp:cNvSpPr/>
      </dsp:nvSpPr>
      <dsp:spPr bwMode="white">
        <a:xfrm>
          <a:off x="8472656" y="1175833"/>
          <a:ext cx="3535842" cy="4228465"/>
        </a:xfrm>
        <a:prstGeom prst="rect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117348" tIns="117348" rIns="156464" bIns="176022" anchor="t"/>
        <a:lstStyle>
          <a:lvl1pPr algn="l">
            <a:defRPr sz="2200"/>
          </a:lvl1pPr>
          <a:lvl2pPr marL="228600" indent="-228600" algn="l">
            <a:defRPr sz="2200"/>
          </a:lvl2pPr>
          <a:lvl3pPr marL="457200" indent="-228600" algn="l">
            <a:defRPr sz="2200"/>
          </a:lvl3pPr>
          <a:lvl4pPr marL="685800" indent="-228600" algn="l">
            <a:defRPr sz="2200"/>
          </a:lvl4pPr>
          <a:lvl5pPr marL="914400" indent="-228600" algn="l">
            <a:defRPr sz="2200"/>
          </a:lvl5pPr>
          <a:lvl6pPr marL="1143000" indent="-228600" algn="l">
            <a:defRPr sz="2200"/>
          </a:lvl6pPr>
          <a:lvl7pPr marL="1371600" indent="-228600" algn="l">
            <a:defRPr sz="2200"/>
          </a:lvl7pPr>
          <a:lvl8pPr marL="1600200" indent="-228600" algn="l">
            <a:defRPr sz="2200"/>
          </a:lvl8pPr>
          <a:lvl9pPr marL="1828800" indent="-228600" algn="l">
            <a:defRPr sz="22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lr>
              <a:srgbClr val="1F3F5F"/>
            </a:buClr>
            <a:buFontTx/>
            <a:buChar char="•"/>
          </a:pPr>
          <a:r>
            <a:rPr lang="uk-UA" dirty="0">
              <a:solidFill>
                <a:srgbClr val="1C1C1C"/>
              </a:solidFill>
            </a:rPr>
            <a:t>Освітня субвенція – 12 286 500 грн</a:t>
          </a:r>
          <a:endParaRPr lang="ru-RU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lr>
              <a:srgbClr val="1F3F5F"/>
            </a:buClr>
            <a:buFontTx/>
            <a:buChar char="•"/>
          </a:pPr>
          <a:r>
            <a:rPr lang="ru-RU" dirty="0" err="1">
              <a:solidFill>
                <a:schemeClr val="dk1"/>
              </a:solidFill>
            </a:rPr>
            <a:t>Інші</a:t>
          </a:r>
          <a:r>
            <a:rPr lang="ru-RU" dirty="0">
              <a:solidFill>
                <a:schemeClr val="dk1"/>
              </a:solidFill>
            </a:rPr>
            <a:t> </a:t>
          </a:r>
          <a:r>
            <a:rPr lang="ru-RU" dirty="0" err="1">
              <a:solidFill>
                <a:schemeClr val="dk1"/>
              </a:solidFill>
            </a:rPr>
            <a:t>субвенції</a:t>
          </a:r>
          <a:r>
            <a:rPr lang="ru-RU" dirty="0">
              <a:solidFill>
                <a:schemeClr val="dk1"/>
              </a:solidFill>
            </a:rPr>
            <a:t> з </a:t>
          </a:r>
          <a:r>
            <a:rPr lang="ru-RU" dirty="0" err="1">
              <a:solidFill>
                <a:schemeClr val="dk1"/>
              </a:solidFill>
            </a:rPr>
            <a:t>місцевого</a:t>
          </a:r>
          <a:r>
            <a:rPr lang="ru-RU" dirty="0">
              <a:solidFill>
                <a:schemeClr val="dk1"/>
              </a:solidFill>
            </a:rPr>
            <a:t> бюджету – 45 695 грн.</a:t>
          </a:r>
          <a:endParaRPr>
            <a:solidFill>
              <a:schemeClr val="dk1"/>
            </a:solidFill>
          </a:endParaRPr>
        </a:p>
      </dsp:txBody>
      <dsp:txXfrm>
        <a:off x="8472656" y="1175833"/>
        <a:ext cx="3535842" cy="42284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3F42-2AD7-4AB2-87A8-9E5219F282E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5F7F-AA98-4A43-BCA8-717F81DE50C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3F42-2AD7-4AB2-87A8-9E5219F282E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5F7F-AA98-4A43-BCA8-717F81DE50C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3F42-2AD7-4AB2-87A8-9E5219F282E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5F7F-AA98-4A43-BCA8-717F81DE50C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3F42-2AD7-4AB2-87A8-9E5219F282E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5F7F-AA98-4A43-BCA8-717F81DE50C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3F42-2AD7-4AB2-87A8-9E5219F282E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5F7F-AA98-4A43-BCA8-717F81DE50C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3F42-2AD7-4AB2-87A8-9E5219F282E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5F7F-AA98-4A43-BCA8-717F81DE50C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3F42-2AD7-4AB2-87A8-9E5219F282E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5F7F-AA98-4A43-BCA8-717F81DE50C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3F42-2AD7-4AB2-87A8-9E5219F282E4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5F7F-AA98-4A43-BCA8-717F81DE50C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3F42-2AD7-4AB2-87A8-9E5219F282E4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5F7F-AA98-4A43-BCA8-717F81DE50C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3F42-2AD7-4AB2-87A8-9E5219F282E4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5F7F-AA98-4A43-BCA8-717F81DE50C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3F42-2AD7-4AB2-87A8-9E5219F282E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5F7F-AA98-4A43-BCA8-717F81DE50C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3F42-2AD7-4AB2-87A8-9E5219F282E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5F7F-AA98-4A43-BCA8-717F81DE50C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3F42-2AD7-4AB2-87A8-9E5219F282E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5F7F-AA98-4A43-BCA8-717F81DE50C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3F42-2AD7-4AB2-87A8-9E5219F282E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5F7F-AA98-4A43-BCA8-717F81DE50C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3F42-2AD7-4AB2-87A8-9E5219F282E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5F7F-AA98-4A43-BCA8-717F81DE50C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3F42-2AD7-4AB2-87A8-9E5219F282E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5F7F-AA98-4A43-BCA8-717F81DE50C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3F42-2AD7-4AB2-87A8-9E5219F282E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5F7F-AA98-4A43-BCA8-717F81DE50C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3F42-2AD7-4AB2-87A8-9E5219F282E4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5F7F-AA98-4A43-BCA8-717F81DE50C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3F42-2AD7-4AB2-87A8-9E5219F282E4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5F7F-AA98-4A43-BCA8-717F81DE50C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3F42-2AD7-4AB2-87A8-9E5219F282E4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5F7F-AA98-4A43-BCA8-717F81DE50C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3F42-2AD7-4AB2-87A8-9E5219F282E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5F7F-AA98-4A43-BCA8-717F81DE50C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3F42-2AD7-4AB2-87A8-9E5219F282E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5F7F-AA98-4A43-BCA8-717F81DE50C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13F42-2AD7-4AB2-87A8-9E5219F282E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C5F7F-AA98-4A43-BCA8-717F81DE50C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13F42-2AD7-4AB2-87A8-9E5219F282E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C5F7F-AA98-4A43-BCA8-717F81DE50C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4516019" y="839755"/>
            <a:ext cx="7495592" cy="6344816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Програма </a:t>
            </a:r>
            <a:r>
              <a:rPr lang="ru-RU" sz="5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соціально-економічного</a:t>
            </a:r>
            <a:r>
              <a:rPr lang="ru-RU" sz="5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5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розвитку</a:t>
            </a:r>
            <a:r>
              <a:rPr lang="ru-RU" sz="5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Сергіївської </a:t>
            </a:r>
            <a:r>
              <a:rPr lang="ru-RU" sz="5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сільської</a:t>
            </a:r>
            <a:r>
              <a:rPr lang="ru-RU" sz="5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територіальної </a:t>
            </a:r>
            <a:r>
              <a:rPr lang="ru-RU" sz="5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громади</a:t>
            </a:r>
            <a:r>
              <a:rPr lang="ru-RU" sz="5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на 2024 </a:t>
            </a:r>
            <a:r>
              <a:rPr lang="ru-RU" sz="5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рік</a:t>
            </a:r>
            <a:endParaRPr lang="ru-RU" sz="5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95" y="615820"/>
            <a:ext cx="3937520" cy="5327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87639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Програма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розвитку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освіти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на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території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Сергіївської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сільської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територіальної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громади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на 2024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рік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– 27 655 789 грн (12 286 500 грн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освітня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субвенція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+ 15 369 289 грн м/б) </a:t>
            </a:r>
            <a:br>
              <a:rPr lang="ru-RU" dirty="0"/>
            </a:br>
            <a:endParaRPr lang="ru-RU" dirty="0"/>
          </a:p>
        </p:txBody>
      </p:sp>
      <p:sp>
        <p:nvSpPr>
          <p:cNvPr id="4" name="Стрелка: вправо 3"/>
          <p:cNvSpPr/>
          <p:nvPr/>
        </p:nvSpPr>
        <p:spPr>
          <a:xfrm rot="5400000">
            <a:off x="2108719" y="2575249"/>
            <a:ext cx="1436914" cy="9703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вправо 4"/>
          <p:cNvSpPr/>
          <p:nvPr/>
        </p:nvSpPr>
        <p:spPr>
          <a:xfrm rot="5400000">
            <a:off x="8646369" y="2575249"/>
            <a:ext cx="1436914" cy="9703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8539" y="4096138"/>
            <a:ext cx="48145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latin typeface="Comic Sans MS" panose="030F0702030302020204" pitchFamily="66" charset="0"/>
              </a:rPr>
              <a:t>ЗДО загальний – 5 532 979 грн.</a:t>
            </a:r>
            <a:endParaRPr lang="ru-RU" sz="40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57528" y="4096137"/>
            <a:ext cx="48145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latin typeface="Comic Sans MS" panose="030F0702030302020204" pitchFamily="66" charset="0"/>
              </a:rPr>
              <a:t>Школи загальний –22 122 810 грн.</a:t>
            </a:r>
            <a:endParaRPr lang="ru-RU" sz="40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8795"/>
            <a:ext cx="10515600" cy="753461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Comic Sans MS" panose="030F0702030302020204" pitchFamily="66" charset="0"/>
              </a:rPr>
              <a:t>ЗДО – </a:t>
            </a: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6 061 879 </a:t>
            </a:r>
            <a:r>
              <a:rPr lang="uk-UA" b="1" dirty="0">
                <a:solidFill>
                  <a:srgbClr val="002060"/>
                </a:solidFill>
                <a:latin typeface="Comic Sans MS" panose="030F0702030302020204" pitchFamily="66" charset="0"/>
              </a:rPr>
              <a:t>грн.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57883" y="1118851"/>
            <a:ext cx="60293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ЗДО “Ромашка” с. </a:t>
            </a:r>
            <a:r>
              <a:rPr lang="uk-UA" sz="28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Качаново</a:t>
            </a:r>
            <a:r>
              <a:rPr lang="uk-UA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– </a:t>
            </a:r>
            <a:endParaRPr lang="uk-UA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uk-UA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1 742 369 грн</a:t>
            </a:r>
            <a:endParaRPr lang="uk-UA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uk-UA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ЗДО “Перлинка” с. Розбишівка – </a:t>
            </a:r>
            <a:endParaRPr lang="uk-UA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uk-UA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1 457 575 грн</a:t>
            </a:r>
            <a:endParaRPr lang="uk-UA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uk-UA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ЗДО “Джерельце” с. Сергіївка – </a:t>
            </a:r>
            <a:endParaRPr lang="uk-UA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uk-UA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2 861 935 грн</a:t>
            </a:r>
            <a:endParaRPr lang="uk-UA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19" y="3796507"/>
            <a:ext cx="5276179" cy="29626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5" y="1118851"/>
            <a:ext cx="612884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/>
              <a:t>            «</a:t>
            </a:r>
            <a:r>
              <a:rPr lang="uk-UA" sz="2200" dirty="0"/>
              <a:t>Ромашка»</a:t>
            </a:r>
            <a:endParaRPr lang="uk-UA" sz="2200" dirty="0"/>
          </a:p>
          <a:p>
            <a:pPr marL="342900" indent="-342900">
              <a:buAutoNum type="arabicPeriod"/>
            </a:pPr>
            <a:r>
              <a:rPr lang="uk-UA" sz="2200" dirty="0"/>
              <a:t>Придбання холодильника – 15 000 грн</a:t>
            </a:r>
            <a:endParaRPr lang="uk-UA" sz="2200" dirty="0"/>
          </a:p>
          <a:p>
            <a:pPr marL="342900" indent="-342900">
              <a:buAutoNum type="arabicPeriod"/>
            </a:pPr>
            <a:r>
              <a:rPr lang="uk-UA" sz="2200" dirty="0"/>
              <a:t>Придбання ноутбуку – 25 000 грн</a:t>
            </a:r>
            <a:endParaRPr lang="uk-UA" sz="2200" dirty="0"/>
          </a:p>
          <a:p>
            <a:pPr marL="342900" indent="-342900">
              <a:buAutoNum type="arabicPeriod"/>
            </a:pPr>
            <a:r>
              <a:rPr lang="uk-UA" sz="2200" dirty="0"/>
              <a:t>Придбання утеплювача, оцинковка – 20 000 грн</a:t>
            </a:r>
            <a:endParaRPr lang="uk-UA" sz="2200" dirty="0"/>
          </a:p>
          <a:p>
            <a:pPr marL="342900" indent="-342900">
              <a:buAutoNum type="arabicPeriod"/>
            </a:pPr>
            <a:r>
              <a:rPr lang="uk-UA" sz="2200" dirty="0"/>
              <a:t>Встановлення огорожі – 150 000 грн</a:t>
            </a:r>
            <a:endParaRPr lang="uk-UA" sz="2200" dirty="0"/>
          </a:p>
          <a:p>
            <a:r>
              <a:rPr lang="uk-UA" sz="2200" dirty="0"/>
              <a:t>         «Перлинка»</a:t>
            </a:r>
            <a:endParaRPr lang="uk-UA" sz="2200" dirty="0"/>
          </a:p>
          <a:p>
            <a:pPr marL="342900" indent="-342900">
              <a:buAutoNum type="arabicPeriod"/>
            </a:pPr>
            <a:r>
              <a:rPr lang="uk-UA" sz="2200" dirty="0"/>
              <a:t>Пральна машина – 15 000тис.</a:t>
            </a:r>
            <a:endParaRPr lang="uk-UA" sz="2200" dirty="0"/>
          </a:p>
          <a:p>
            <a:pPr marL="342900" indent="-342900">
              <a:buAutoNum type="arabicPeriod"/>
            </a:pPr>
            <a:r>
              <a:rPr lang="ru-RU" sz="2200" dirty="0" err="1"/>
              <a:t>Придбання</a:t>
            </a:r>
            <a:r>
              <a:rPr lang="ru-RU" sz="2200" dirty="0"/>
              <a:t> ноутбуку – 25 000 грн</a:t>
            </a:r>
            <a:endParaRPr lang="ru-RU" sz="2200" dirty="0"/>
          </a:p>
          <a:p>
            <a:pPr marL="342900" indent="-342900">
              <a:buAutoNum type="arabicPeriod"/>
            </a:pPr>
            <a:r>
              <a:rPr lang="uk-UA" sz="2200" dirty="0"/>
              <a:t>Придбання принтера – 16 000 грн</a:t>
            </a:r>
            <a:endParaRPr lang="uk-UA" sz="2200" dirty="0"/>
          </a:p>
          <a:p>
            <a:r>
              <a:rPr lang="uk-UA" sz="2200" dirty="0"/>
              <a:t>        «Джерельце»</a:t>
            </a:r>
            <a:endParaRPr lang="uk-UA" sz="2200" dirty="0"/>
          </a:p>
          <a:p>
            <a:pPr marL="342900" indent="-342900">
              <a:buAutoNum type="arabicPeriod"/>
            </a:pPr>
            <a:r>
              <a:rPr lang="uk-UA" sz="2200" dirty="0"/>
              <a:t>Придбання принтера кольорового – 16 000 грн</a:t>
            </a:r>
            <a:endParaRPr lang="uk-UA" sz="2200" dirty="0"/>
          </a:p>
          <a:p>
            <a:pPr marL="342900" indent="-342900">
              <a:buAutoNum type="arabicPeriod"/>
            </a:pPr>
            <a:r>
              <a:rPr lang="uk-UA" sz="2200" dirty="0"/>
              <a:t>Придбання столу – 5500 грн</a:t>
            </a:r>
            <a:endParaRPr lang="uk-UA" sz="2200" dirty="0"/>
          </a:p>
          <a:p>
            <a:pPr marL="342900" indent="-342900">
              <a:buAutoNum type="arabicPeriod"/>
            </a:pPr>
            <a:r>
              <a:rPr lang="uk-UA" sz="2200" dirty="0"/>
              <a:t>Придбання каруселі – 15 000 грн</a:t>
            </a:r>
            <a:endParaRPr lang="uk-UA" sz="2200" dirty="0"/>
          </a:p>
          <a:p>
            <a:pPr marL="342900" indent="-342900">
              <a:buAutoNum type="arabicPeriod"/>
            </a:pPr>
            <a:r>
              <a:rPr lang="uk-UA" sz="2200" dirty="0"/>
              <a:t>Придбання ігрового майданчику – 29 000 грн</a:t>
            </a:r>
            <a:endParaRPr lang="uk-UA" sz="2200" dirty="0"/>
          </a:p>
          <a:p>
            <a:pPr marL="342900" indent="-342900">
              <a:buAutoNum type="arabicPeriod"/>
            </a:pPr>
            <a:r>
              <a:rPr lang="uk-UA" sz="2200" dirty="0"/>
              <a:t>Придбання пилососу – 7 000 грн</a:t>
            </a:r>
            <a:endParaRPr lang="ru-RU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06727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Comic Sans MS" panose="030F0702030302020204" pitchFamily="66" charset="0"/>
              </a:rPr>
              <a:t>Загальноосвітні заклади –</a:t>
            </a:r>
            <a:r>
              <a:rPr lang="uk-UA" sz="4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11 459 527 </a:t>
            </a:r>
            <a:r>
              <a:rPr lang="uk-UA" b="1" dirty="0">
                <a:solidFill>
                  <a:srgbClr val="002060"/>
                </a:solidFill>
                <a:latin typeface="Comic Sans MS" panose="030F0702030302020204" pitchFamily="66" charset="0"/>
              </a:rPr>
              <a:t>грн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32080" y="739140"/>
            <a:ext cx="6680835" cy="61188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uk-UA" dirty="0">
                <a:latin typeface="Comic Sans MS" panose="030F0702030302020204" pitchFamily="66" charset="0"/>
              </a:rPr>
              <a:t>Основні </a:t>
            </a:r>
            <a:r>
              <a:rPr lang="uk-UA" dirty="0" err="1">
                <a:latin typeface="Comic Sans MS" panose="030F0702030302020204" pitchFamily="66" charset="0"/>
              </a:rPr>
              <a:t>проєкти</a:t>
            </a:r>
            <a:r>
              <a:rPr lang="uk-UA" dirty="0">
                <a:latin typeface="Comic Sans MS" panose="030F0702030302020204" pitchFamily="66" charset="0"/>
              </a:rPr>
              <a:t>:</a:t>
            </a:r>
            <a:endParaRPr lang="uk-UA" dirty="0">
              <a:latin typeface="Comic Sans MS" panose="030F0702030302020204" pitchFamily="66" charset="0"/>
            </a:endParaRPr>
          </a:p>
          <a:p>
            <a:pPr algn="ctr"/>
            <a:r>
              <a:rPr lang="uk-UA" dirty="0" err="1">
                <a:latin typeface="Comic Sans MS" panose="030F0702030302020204" pitchFamily="66" charset="0"/>
              </a:rPr>
              <a:t>Сергіївський</a:t>
            </a:r>
            <a:r>
              <a:rPr lang="uk-UA" dirty="0">
                <a:latin typeface="Comic Sans MS" panose="030F0702030302020204" pitchFamily="66" charset="0"/>
              </a:rPr>
              <a:t> ліцей</a:t>
            </a:r>
            <a:endParaRPr lang="uk-UA" dirty="0">
              <a:latin typeface="Comic Sans MS" panose="030F0702030302020204" pitchFamily="66" charset="0"/>
            </a:endParaRP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Поточний ремонт шкільної їдальні та внутрішніх туалетів в Сергіївському ліцеї – 770 000 грн.</a:t>
            </a:r>
            <a:endParaRPr lang="uk-UA" dirty="0">
              <a:latin typeface="Comic Sans MS" panose="030F0702030302020204" pitchFamily="66" charset="0"/>
            </a:endParaRP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Послуги встановлення блискавко-захисту – 35 000 грн</a:t>
            </a:r>
            <a:endParaRPr lang="uk-UA" dirty="0">
              <a:latin typeface="Comic Sans MS" panose="030F0702030302020204" pitchFamily="66" charset="0"/>
            </a:endParaRP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Придбання матеріалів для встановлення сміттєвих баків – 12 000 </a:t>
            </a:r>
            <a:r>
              <a:rPr lang="uk-UA" dirty="0">
                <a:latin typeface="Comic Sans MS" panose="030F0702030302020204" pitchFamily="66" charset="0"/>
              </a:rPr>
              <a:t>грн</a:t>
            </a:r>
            <a:endParaRPr lang="uk-UA" dirty="0">
              <a:latin typeface="Comic Sans MS" panose="030F0702030302020204" pitchFamily="66" charset="0"/>
            </a:endParaRP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Виготовлення </a:t>
            </a:r>
            <a:r>
              <a:rPr lang="uk-UA" dirty="0" err="1">
                <a:latin typeface="Comic Sans MS" panose="030F0702030302020204" pitchFamily="66" charset="0"/>
              </a:rPr>
              <a:t>проєктно</a:t>
            </a:r>
            <a:r>
              <a:rPr lang="uk-UA" dirty="0">
                <a:latin typeface="Comic Sans MS" panose="030F0702030302020204" pitchFamily="66" charset="0"/>
              </a:rPr>
              <a:t>-кошторисної документації і реконструкція даху Сергіївського ліцею – 1 257 657 грн;</a:t>
            </a:r>
            <a:endParaRPr lang="uk-UA" dirty="0">
              <a:latin typeface="Comic Sans MS" panose="030F0702030302020204" pitchFamily="66" charset="0"/>
            </a:endParaRPr>
          </a:p>
          <a:p>
            <a:pPr algn="ctr"/>
            <a:r>
              <a:rPr lang="uk-UA" dirty="0" err="1">
                <a:latin typeface="Comic Sans MS" panose="030F0702030302020204" pitchFamily="66" charset="0"/>
              </a:rPr>
              <a:t>Розбишівська</a:t>
            </a:r>
            <a:r>
              <a:rPr lang="uk-UA" dirty="0">
                <a:latin typeface="Comic Sans MS" panose="030F0702030302020204" pitchFamily="66" charset="0"/>
              </a:rPr>
              <a:t> гімназія</a:t>
            </a:r>
            <a:endParaRPr lang="uk-UA" dirty="0">
              <a:latin typeface="Comic Sans MS" panose="030F0702030302020204" pitchFamily="66" charset="0"/>
            </a:endParaRP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Придбання електроплити – 43 000 грн</a:t>
            </a:r>
            <a:endParaRPr lang="uk-UA" dirty="0">
              <a:latin typeface="Comic Sans MS" panose="030F0702030302020204" pitchFamily="66" charset="0"/>
            </a:endParaRP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Придбання матеріалів – 15 000 грн</a:t>
            </a:r>
            <a:endParaRPr lang="uk-UA" dirty="0">
              <a:latin typeface="Comic Sans MS" panose="030F0702030302020204" pitchFamily="66" charset="0"/>
            </a:endParaRP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Інтерактивний комплекс – 52 000 грн</a:t>
            </a:r>
            <a:endParaRPr lang="uk-UA" dirty="0">
              <a:latin typeface="Comic Sans MS" panose="030F0702030302020204" pitchFamily="66" charset="0"/>
            </a:endParaRP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Столи тенісні – 15 000 грн</a:t>
            </a:r>
            <a:endParaRPr lang="uk-UA" dirty="0">
              <a:latin typeface="Comic Sans MS" panose="030F0702030302020204" pitchFamily="66" charset="0"/>
            </a:endParaRP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Ремонт освітлення спортивного залу  - 30 000 грн</a:t>
            </a:r>
            <a:endParaRPr lang="uk-UA" dirty="0">
              <a:latin typeface="Comic Sans MS" panose="030F0702030302020204" pitchFamily="66" charset="0"/>
            </a:endParaRP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Ремонт підлоги шкільного коридору – 350 000 грн</a:t>
            </a:r>
            <a:endParaRPr lang="uk-UA" dirty="0">
              <a:latin typeface="Comic Sans MS" panose="030F0702030302020204" pitchFamily="66" charset="0"/>
            </a:endParaRPr>
          </a:p>
          <a:p>
            <a:pPr algn="ctr"/>
            <a:r>
              <a:rPr lang="uk-UA" dirty="0" err="1">
                <a:latin typeface="Comic Sans MS" panose="030F0702030302020204" pitchFamily="66" charset="0"/>
              </a:rPr>
              <a:t>Качанівська</a:t>
            </a:r>
            <a:r>
              <a:rPr lang="uk-UA" dirty="0">
                <a:latin typeface="Comic Sans MS" panose="030F0702030302020204" pitchFamily="66" charset="0"/>
              </a:rPr>
              <a:t> гімназія</a:t>
            </a:r>
            <a:endParaRPr lang="uk-UA" dirty="0">
              <a:latin typeface="Comic Sans MS" panose="030F0702030302020204" pitchFamily="66" charset="0"/>
            </a:endParaRP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Поточний ремонт їдальні та внутрішніх туалетів – 400 000 грн</a:t>
            </a:r>
            <a:endParaRPr lang="uk-UA" dirty="0">
              <a:latin typeface="Comic Sans MS" panose="030F0702030302020204" pitchFamily="66" charset="0"/>
            </a:endParaRP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Придбання меблів – 60 000 грн</a:t>
            </a:r>
            <a:endParaRPr lang="uk-UA" dirty="0">
              <a:latin typeface="Comic Sans MS" panose="030F0702030302020204" pitchFamily="66" charset="0"/>
            </a:endParaRP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Придбання ноутбуків, принтера – 130 000 грн</a:t>
            </a:r>
            <a:endParaRPr lang="uk-UA" dirty="0">
              <a:latin typeface="Comic Sans MS" panose="030F0702030302020204" pitchFamily="66" charset="0"/>
            </a:endParaRP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Заміна дверних блоків – 100 000 грн</a:t>
            </a:r>
            <a:endParaRPr lang="uk-UA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61356" y="1189606"/>
            <a:ext cx="58081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Сергіївському ліцеї – 5 140 622 грн.</a:t>
            </a:r>
            <a:endParaRPr lang="uk-UA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uk-UA" sz="2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Розбишівській</a:t>
            </a:r>
            <a:r>
              <a:rPr lang="uk-UA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гімназії – 2 848 330 грн.</a:t>
            </a:r>
            <a:endParaRPr lang="uk-UA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uk-UA" sz="2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Качанівська</a:t>
            </a:r>
            <a:r>
              <a:rPr lang="uk-UA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гімназії – 3 470 575 грн</a:t>
            </a:r>
            <a:r>
              <a:rPr lang="uk-UA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  <a:endParaRPr lang="ru-RU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 descr="Зображення, що містить картинки, малюнок, ілюстрація, Дитяча творчість&#10;&#10;Автоматично згенерований опис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889" y="2999503"/>
            <a:ext cx="5695609" cy="356924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Програма  «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Утримання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об’єктів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спільного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користування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чи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ліквідації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негативних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наслідків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діяльності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об’єктів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спільного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користування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» на 2024 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рік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-3 884 658 грн.</a:t>
            </a:r>
            <a:endParaRPr lang="ru-RU" sz="3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03" y="2052734"/>
          <a:ext cx="12120594" cy="4627981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FEB80A">
                        <a:tint val="50000"/>
                        <a:satMod val="300000"/>
                      </a:srgbClr>
                    </a:gs>
                    <a:gs pos="35000">
                      <a:srgbClr val="FEB80A">
                        <a:tint val="37000"/>
                        <a:satMod val="300000"/>
                      </a:srgbClr>
                    </a:gs>
                    <a:gs pos="100000">
                      <a:srgbClr val="FEB80A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8025105"/>
                <a:gridCol w="4095489"/>
              </a:tblGrid>
              <a:tr h="6390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ru-RU" sz="2000" b="1" u="none" strike="noStrike" dirty="0">
                          <a:latin typeface="Comic Sans MS" panose="030F0702030302020204" pitchFamily="66" charset="0"/>
                        </a:rPr>
                        <a:t>Фонд </a:t>
                      </a:r>
                      <a:r>
                        <a:rPr lang="ru-RU" sz="2000" b="1" u="none" strike="noStrike" dirty="0" err="1">
                          <a:latin typeface="Comic Sans MS" panose="030F0702030302020204" pitchFamily="66" charset="0"/>
                        </a:rPr>
                        <a:t>підтримки</a:t>
                      </a:r>
                      <a:r>
                        <a:rPr lang="ru-RU" sz="2000" b="1" u="none" strike="noStrik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2000" b="1" u="none" strike="noStrike" dirty="0" err="1">
                          <a:latin typeface="Comic Sans MS" panose="030F0702030302020204" pitchFamily="66" charset="0"/>
                        </a:rPr>
                        <a:t>підприємництва</a:t>
                      </a:r>
                      <a:r>
                        <a:rPr lang="ru-RU" sz="2000" b="1" u="none" strike="noStrik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2000" b="1" u="none" strike="noStrike" dirty="0" err="1">
                          <a:latin typeface="Comic Sans MS" panose="030F0702030302020204" pitchFamily="66" charset="0"/>
                        </a:rPr>
                        <a:t>Петрівсько-Роменської</a:t>
                      </a:r>
                      <a:r>
                        <a:rPr lang="ru-RU" sz="2000" b="1" u="none" strike="noStrike" dirty="0">
                          <a:latin typeface="Comic Sans MS" panose="030F0702030302020204" pitchFamily="66" charset="0"/>
                        </a:rPr>
                        <a:t> с/р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uk-UA" sz="2000" b="1" u="none" strike="noStrike" dirty="0">
                          <a:latin typeface="Comic Sans MS" panose="030F0702030302020204" pitchFamily="66" charset="0"/>
                        </a:rPr>
                        <a:t>43 207</a:t>
                      </a:r>
                      <a:endParaRPr lang="uk-UA" sz="2000" b="1" i="0" u="none" strike="noStrike" dirty="0">
                        <a:solidFill>
                          <a:srgbClr val="000000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862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uk-UA" sz="2000" b="1" u="none" strike="noStrike" dirty="0">
                          <a:latin typeface="Comic Sans MS" panose="030F0702030302020204" pitchFamily="66" charset="0"/>
                        </a:rPr>
                        <a:t>Гадяцька  дитяча музична школа</a:t>
                      </a:r>
                      <a:endParaRPr lang="uk-UA" sz="2000" b="1" i="0" u="none" strike="noStrike" dirty="0">
                        <a:solidFill>
                          <a:srgbClr val="000000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uk-UA" sz="2000" b="1" i="0" u="none" strike="noStrike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664 010</a:t>
                      </a:r>
                      <a:endParaRPr lang="uk-UA" sz="2000" b="1" i="0" u="none" strike="noStrike" dirty="0">
                        <a:solidFill>
                          <a:srgbClr val="000000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69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uk-UA" sz="2000" b="1" u="none" strike="noStrike" dirty="0">
                          <a:latin typeface="Comic Sans MS" panose="030F0702030302020204" pitchFamily="66" charset="0"/>
                        </a:rPr>
                        <a:t>Трудовий архів</a:t>
                      </a:r>
                      <a:endParaRPr lang="uk-UA" sz="2000" b="1" i="0" u="none" strike="noStrike" dirty="0">
                        <a:solidFill>
                          <a:srgbClr val="000000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uk-UA" sz="2000" b="1" u="none" strike="noStrike" dirty="0">
                          <a:latin typeface="Comic Sans MS" panose="030F0702030302020204" pitchFamily="66" charset="0"/>
                        </a:rPr>
                        <a:t>29 548</a:t>
                      </a:r>
                      <a:endParaRPr lang="uk-UA" sz="2000" b="1" i="0" u="none" strike="noStrike" dirty="0">
                        <a:solidFill>
                          <a:srgbClr val="000000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924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uk-UA" sz="2000" b="1" u="none" strike="noStrike" dirty="0">
                          <a:latin typeface="Comic Sans MS" panose="030F0702030302020204" pitchFamily="66" charset="0"/>
                        </a:rPr>
                        <a:t>Центр реабілітації дітей-інвалідів</a:t>
                      </a:r>
                      <a:endParaRPr lang="uk-UA" sz="2000" b="1" i="0" u="none" strike="noStrike" dirty="0">
                        <a:solidFill>
                          <a:srgbClr val="000000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uk-UA" sz="2000" b="1" i="0" u="none" strike="noStrike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36 985</a:t>
                      </a:r>
                      <a:endParaRPr lang="uk-UA" sz="2000" b="1" i="0" u="none" strike="noStrike" dirty="0">
                        <a:solidFill>
                          <a:srgbClr val="000000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69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uk-UA" sz="2000" b="1" u="none" strike="noStrike" dirty="0">
                          <a:latin typeface="Comic Sans MS" panose="030F0702030302020204" pitchFamily="66" charset="0"/>
                        </a:rPr>
                        <a:t>КЗ Гадяцький ЦПМСД</a:t>
                      </a:r>
                      <a:endParaRPr lang="uk-UA" sz="2000" b="1" i="0" u="none" strike="noStrike" dirty="0">
                        <a:solidFill>
                          <a:srgbClr val="000000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uk-UA" sz="2000" b="1" i="0" u="none" strike="noStrike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1 229 960</a:t>
                      </a:r>
                      <a:endParaRPr lang="uk-UA" sz="2000" b="1" i="0" u="none" strike="noStrike" dirty="0">
                        <a:solidFill>
                          <a:srgbClr val="000000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636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ru-RU" sz="2000" b="1" u="none" strike="noStrike" dirty="0" err="1">
                          <a:latin typeface="Comic Sans MS" panose="030F0702030302020204" pitchFamily="66" charset="0"/>
                        </a:rPr>
                        <a:t>Комунальна</a:t>
                      </a:r>
                      <a:r>
                        <a:rPr lang="ru-RU" sz="2000" b="1" u="none" strike="noStrik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2000" b="1" u="none" strike="noStrike" dirty="0" err="1">
                          <a:latin typeface="Comic Sans MS" panose="030F0702030302020204" pitchFamily="66" charset="0"/>
                        </a:rPr>
                        <a:t>установа</a:t>
                      </a:r>
                      <a:r>
                        <a:rPr lang="ru-RU" sz="2000" b="1" u="none" strike="noStrik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2000" b="1" u="none" strike="noStrike" dirty="0" err="1">
                          <a:latin typeface="Comic Sans MS" panose="030F0702030302020204" pitchFamily="66" charset="0"/>
                        </a:rPr>
                        <a:t>Гадяцький</a:t>
                      </a:r>
                      <a:r>
                        <a:rPr lang="ru-RU" sz="2000" b="1" u="none" strike="noStrike" dirty="0">
                          <a:latin typeface="Comic Sans MS" panose="030F0702030302020204" pitchFamily="66" charset="0"/>
                        </a:rPr>
                        <a:t> центр </a:t>
                      </a:r>
                      <a:r>
                        <a:rPr lang="ru-RU" sz="2000" b="1" u="none" strike="noStrike" dirty="0" err="1">
                          <a:latin typeface="Comic Sans MS" panose="030F0702030302020204" pitchFamily="66" charset="0"/>
                        </a:rPr>
                        <a:t>професійного</a:t>
                      </a:r>
                      <a:r>
                        <a:rPr lang="ru-RU" sz="2000" b="1" u="none" strike="noStrik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2000" b="1" u="none" strike="noStrike" dirty="0" err="1">
                          <a:latin typeface="Comic Sans MS" panose="030F0702030302020204" pitchFamily="66" charset="0"/>
                        </a:rPr>
                        <a:t>розвитку</a:t>
                      </a:r>
                      <a:r>
                        <a:rPr lang="ru-RU" sz="2000" b="1" u="none" strike="noStrik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2000" b="1" u="none" strike="noStrike" dirty="0" err="1">
                          <a:latin typeface="Comic Sans MS" panose="030F0702030302020204" pitchFamily="66" charset="0"/>
                        </a:rPr>
                        <a:t>педагогічних</a:t>
                      </a:r>
                      <a:r>
                        <a:rPr lang="ru-RU" sz="2000" b="1" u="none" strike="noStrik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2000" b="1" u="none" strike="noStrike" dirty="0" err="1">
                          <a:latin typeface="Comic Sans MS" panose="030F0702030302020204" pitchFamily="66" charset="0"/>
                        </a:rPr>
                        <a:t>працівників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uk-UA" sz="2000" b="1" i="0" u="none" strike="noStrike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113 287</a:t>
                      </a:r>
                      <a:endParaRPr lang="uk-UA" sz="2000" b="1" i="0" u="none" strike="noStrike" dirty="0">
                        <a:solidFill>
                          <a:srgbClr val="000000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393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uk-UA" sz="2000" b="1" u="none" strike="noStrike" dirty="0">
                          <a:latin typeface="Comic Sans MS" panose="030F0702030302020204" pitchFamily="66" charset="0"/>
                        </a:rPr>
                        <a:t>Гадяцький  </a:t>
                      </a:r>
                      <a:r>
                        <a:rPr lang="uk-UA" sz="2000" b="1" u="none" strike="noStrike" dirty="0" err="1">
                          <a:latin typeface="Comic Sans MS" panose="030F0702030302020204" pitchFamily="66" charset="0"/>
                        </a:rPr>
                        <a:t>інклюзивно</a:t>
                      </a:r>
                      <a:r>
                        <a:rPr lang="uk-UA" sz="2000" b="1" u="none" strike="noStrike" dirty="0">
                          <a:latin typeface="Comic Sans MS" panose="030F0702030302020204" pitchFamily="66" charset="0"/>
                        </a:rPr>
                        <a:t>-ресурсний центр</a:t>
                      </a:r>
                      <a:endParaRPr lang="uk-UA" sz="2000" b="1" i="0" u="none" strike="noStrike" dirty="0">
                        <a:solidFill>
                          <a:srgbClr val="000000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uk-UA" sz="2000" b="1" i="0" u="none" strike="noStrike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31 588</a:t>
                      </a:r>
                      <a:endParaRPr lang="uk-UA" sz="2000" b="1" i="0" u="none" strike="noStrike" dirty="0">
                        <a:solidFill>
                          <a:srgbClr val="000000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69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uk-UA" sz="2000" b="1" u="none" strike="noStrike" dirty="0">
                          <a:latin typeface="Comic Sans MS" panose="030F0702030302020204" pitchFamily="66" charset="0"/>
                        </a:rPr>
                        <a:t>КПН Гадяцька МЦЛ</a:t>
                      </a:r>
                      <a:endParaRPr lang="uk-UA" sz="2000" b="1" i="0" u="none" strike="noStrike" dirty="0">
                        <a:solidFill>
                          <a:srgbClr val="000000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uk-UA" sz="2000" b="1" i="0" u="none" strike="noStrike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591 759</a:t>
                      </a:r>
                      <a:endParaRPr lang="uk-UA" sz="2000" b="1" i="0" u="none" strike="noStrike" dirty="0">
                        <a:solidFill>
                          <a:srgbClr val="000000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211123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Комплексна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програма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«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Турбота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» на 2024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рік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– 83 000 грн 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2920" y="2129489"/>
          <a:ext cx="7002434" cy="4538009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1AB39F">
                        <a:tint val="50000"/>
                        <a:satMod val="300000"/>
                      </a:srgbClr>
                    </a:gs>
                    <a:gs pos="35000">
                      <a:srgbClr val="1AB39F">
                        <a:tint val="37000"/>
                        <a:satMod val="300000"/>
                      </a:srgbClr>
                    </a:gs>
                    <a:gs pos="100000">
                      <a:srgbClr val="1AB39F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5494737"/>
                <a:gridCol w="1507697"/>
              </a:tblGrid>
              <a:tr h="9781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/>
                        <a:t>1.Одноразова допомога інвалідам І групи 5*1000</a:t>
                      </a:r>
                      <a:endParaRPr lang="uk-UA" sz="28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6805" marR="66805" marT="0" marB="0">
                    <a:lnL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/>
                        <a:t>5,000</a:t>
                      </a:r>
                      <a:endParaRPr lang="uk-UA" sz="28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6805" marR="66805" marT="0" marB="0">
                    <a:lnL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254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/>
                        <a:t>2.Допомога на поховання 5*2000</a:t>
                      </a:r>
                      <a:endParaRPr lang="uk-UA" sz="28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6805" marR="66805" marT="0" marB="0">
                    <a:lnL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/>
                        <a:t>10,000</a:t>
                      </a:r>
                      <a:endParaRPr lang="uk-UA" sz="28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6805" marR="66805" marT="0" marB="0">
                    <a:lnL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781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/>
                        <a:t>3.Допомога внаслідок пожежі 3*2000</a:t>
                      </a:r>
                      <a:endParaRPr lang="uk-UA" sz="28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6805" marR="66805" marT="0" marB="0">
                    <a:lnL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/>
                        <a:t>6,000</a:t>
                      </a:r>
                      <a:endParaRPr lang="uk-UA" sz="28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6805" marR="66805" marT="0" marB="0">
                    <a:lnL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781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/>
                        <a:t>4. Одноразова допомога онкохворим 10*5000</a:t>
                      </a:r>
                      <a:endParaRPr lang="uk-UA" sz="28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6805" marR="66805" marT="0" marB="0">
                    <a:lnL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/>
                        <a:t>50,000</a:t>
                      </a:r>
                      <a:endParaRPr lang="uk-UA" sz="28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6805" marR="66805" marT="0" marB="0">
                    <a:lnL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781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5.Одноразова допомога дитині-інваліду</a:t>
                      </a:r>
                      <a:endParaRPr lang="uk-UA" sz="28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6805" marR="66805" marT="0" marB="0">
                    <a:lnL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12,000</a:t>
                      </a:r>
                      <a:endParaRPr lang="uk-UA" sz="28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6805" marR="66805" marT="0" marB="0">
                    <a:lnL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Зображення, що містить дизайн, лінійне малювання, ілюстрація&#10;&#10;Автоматично згенерований опис із середнім рівнем достовірності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466" y="2129489"/>
            <a:ext cx="4683726" cy="453801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C:\Users\user\Desktop\bus(2).jpg"/>
          <p:cNvPicPr>
            <a:picLocks noChangeAspect="1" noChangeArrowheads="1"/>
          </p:cNvPicPr>
          <p:nvPr/>
        </p:nvPicPr>
        <p:blipFill rotWithShape="1">
          <a:blip r:embed="rId1"/>
          <a:srcRect b="1836"/>
          <a:stretch>
            <a:fillRect/>
          </a:stretch>
        </p:blipFill>
        <p:spPr bwMode="auto">
          <a:xfrm>
            <a:off x="2522358" y="10"/>
            <a:ext cx="9669642" cy="6857990"/>
          </a:xfrm>
          <a:prstGeom prst="rect">
            <a:avLst/>
          </a:prstGeom>
          <a:noFill/>
        </p:spPr>
      </p:pic>
      <p:sp>
        <p:nvSpPr>
          <p:cNvPr id="14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33061"/>
            <a:ext cx="5467739" cy="4002833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9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Програма</a:t>
            </a:r>
            <a:r>
              <a:rPr lang="en-US" sz="29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«</a:t>
            </a:r>
            <a:r>
              <a:rPr lang="en-US" sz="29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Компенсаційні</a:t>
            </a:r>
            <a:r>
              <a:rPr lang="en-US" sz="29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виплати</a:t>
            </a:r>
            <a:r>
              <a:rPr lang="en-US" sz="29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на</a:t>
            </a:r>
            <a:r>
              <a:rPr lang="en-US" sz="29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пільговий</a:t>
            </a:r>
            <a:r>
              <a:rPr lang="en-US" sz="29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проїзд</a:t>
            </a:r>
            <a:r>
              <a:rPr lang="en-US" sz="29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автомобільним</a:t>
            </a:r>
            <a:r>
              <a:rPr lang="en-US" sz="29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транспортом</a:t>
            </a:r>
            <a:r>
              <a:rPr lang="en-US" sz="29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окремим</a:t>
            </a:r>
            <a:r>
              <a:rPr lang="en-US" sz="29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категоріям</a:t>
            </a:r>
            <a:r>
              <a:rPr lang="en-US" sz="29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населення</a:t>
            </a:r>
            <a:r>
              <a:rPr lang="en-US" sz="29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на</a:t>
            </a:r>
            <a:r>
              <a:rPr lang="en-US" sz="29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2024 </a:t>
            </a:r>
            <a:r>
              <a:rPr lang="en-US" sz="29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рік</a:t>
            </a:r>
            <a:r>
              <a:rPr lang="en-US" sz="2900" b="1" dirty="0">
                <a:solidFill>
                  <a:srgbClr val="002060"/>
                </a:solidFill>
                <a:latin typeface="Comic Sans MS" panose="030F0702030302020204" pitchFamily="66" charset="0"/>
              </a:rPr>
              <a:t>» 860 904 </a:t>
            </a:r>
            <a:r>
              <a:rPr lang="en-US" sz="29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грн</a:t>
            </a:r>
            <a:br>
              <a:rPr lang="en-US" sz="2900" dirty="0"/>
            </a:br>
            <a:endParaRPr lang="en-US" sz="2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8770" y="728345"/>
            <a:ext cx="5386070" cy="4544695"/>
          </a:xfrm>
        </p:spPr>
        <p:txBody>
          <a:bodyPr>
            <a:normAutofit/>
          </a:bodyPr>
          <a:lstStyle/>
          <a:p>
            <a:pPr algn="ctr"/>
            <a:r>
              <a:rPr lang="uk-UA" altLang="ru-RU" sz="3800" b="1">
                <a:latin typeface="Comic Sans MS" panose="030F0702030302020204" pitchFamily="66" charset="0"/>
                <a:cs typeface="Comic Sans MS" panose="030F0702030302020204" pitchFamily="66" charset="0"/>
              </a:rPr>
              <a:t>Програма “Соціальний захист дітей-сиріт та дітей, позбавлених батьківського піклування” на 2024 рік - 6800</a:t>
            </a:r>
            <a:r>
              <a:rPr lang="en-US" altLang="uk-UA" sz="3800" b="1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uk-UA" altLang="uk-UA" sz="3800" b="1">
                <a:latin typeface="Comic Sans MS" panose="030F0702030302020204" pitchFamily="66" charset="0"/>
                <a:cs typeface="Comic Sans MS" panose="030F0702030302020204" pitchFamily="66" charset="0"/>
              </a:rPr>
              <a:t>грн</a:t>
            </a:r>
            <a:r>
              <a:rPr lang="uk-UA" altLang="ru-RU" sz="3800" b="1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endParaRPr lang="uk-UA" altLang="ru-RU" sz="3800" b="1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100" name="Замещающее содержимое 99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229350" y="1400810"/>
            <a:ext cx="5597525" cy="36569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Замещающее содержимое 100"/>
          <p:cNvPicPr>
            <a:picLocks noGrp="1" noChangeAspect="1"/>
          </p:cNvPicPr>
          <p:nvPr>
            <p:ph idx="1"/>
          </p:nvPr>
        </p:nvPicPr>
        <p:blipFill>
          <a:blip r:embed="rId1">
            <a:alphaModFix amt="20000"/>
          </a:blip>
          <a:stretch>
            <a:fillRect/>
          </a:stretch>
        </p:blipFill>
        <p:spPr>
          <a:xfrm>
            <a:off x="635" y="0"/>
            <a:ext cx="12191365" cy="6858000"/>
          </a:xfrm>
          <a:prstGeom prst="rect">
            <a:avLst/>
          </a:prstGeom>
          <a:noFill/>
          <a:ln w="9525">
            <a:solidFill>
              <a:schemeClr val="bg1"/>
            </a:solidFill>
          </a:ln>
          <a:effectLst/>
        </p:spPr>
      </p:pic>
      <p:sp>
        <p:nvSpPr>
          <p:cNvPr id="6" name="Текстовое поле 5"/>
          <p:cNvSpPr txBox="1"/>
          <p:nvPr/>
        </p:nvSpPr>
        <p:spPr>
          <a:xfrm>
            <a:off x="883920" y="718820"/>
            <a:ext cx="10937875" cy="47593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uk-UA" altLang="ru-RU" sz="3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Comic Sans MS" panose="030F0702030302020204" pitchFamily="66" charset="0"/>
              </a:rPr>
              <a:t>Програма відзначення державних та професійних свят, ювілейних та пам</a:t>
            </a:r>
            <a:r>
              <a:rPr lang="en-US" altLang="ru-RU" sz="3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Comic Sans MS" panose="030F0702030302020204" pitchFamily="66" charset="0"/>
              </a:rPr>
              <a:t>’</a:t>
            </a:r>
            <a:r>
              <a:rPr lang="uk-UA" altLang="ru-RU" sz="3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Comic Sans MS" panose="030F0702030302020204" pitchFamily="66" charset="0"/>
              </a:rPr>
              <a:t>ятних дат, відзначення осіб, які зробили вагомий внесок у розвиток Сергіївської сільської територіальної громади, здійснення інших представницьких та інших заходів на 2024 рік</a:t>
            </a:r>
            <a:endParaRPr lang="uk-UA" altLang="ru-RU" sz="3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indent="0" algn="ctr" fontAlgn="auto">
              <a:lnSpc>
                <a:spcPct val="150000"/>
              </a:lnSpc>
            </a:pPr>
            <a:r>
              <a:rPr lang="uk-UA" altLang="ru-RU" sz="3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Comic Sans MS" panose="030F0702030302020204" pitchFamily="66" charset="0"/>
              </a:rPr>
              <a:t> 100 000  грн</a:t>
            </a:r>
            <a:endParaRPr lang="uk-UA" altLang="ru-RU" sz="3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колесо, просто неба, Наземний транспортний засіб, дерево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4" r="1" b="12754"/>
          <a:stretch>
            <a:fillRect/>
          </a:stretch>
        </p:blipFill>
        <p:spPr>
          <a:xfrm>
            <a:off x="-3447" y="-1"/>
            <a:ext cx="12195447" cy="6879745"/>
          </a:xfrm>
          <a:prstGeom prst="rect">
            <a:avLst/>
          </a:prstGeom>
        </p:spPr>
      </p:pic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>
            <a:off x="4589414" y="-733991"/>
            <a:ext cx="3020876" cy="12206596"/>
          </a:xfrm>
          <a:prstGeom prst="rect">
            <a:avLst/>
          </a:prstGeom>
          <a:gradFill flip="none" rotWithShape="1">
            <a:gsLst>
              <a:gs pos="21000">
                <a:srgbClr val="000000">
                  <a:alpha val="62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>
            <a:off x="-3446" y="0"/>
            <a:ext cx="2843402" cy="6879745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49000">
                <a:schemeClr val="accent5">
                  <a:lumMod val="60000"/>
                  <a:lumOff val="40000"/>
                  <a:alpha val="0"/>
                </a:schemeClr>
              </a:gs>
            </a:gsLst>
            <a:lin ang="9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>
            <a:off x="9038704" y="21736"/>
            <a:ext cx="3152862" cy="6858008"/>
          </a:xfrm>
          <a:prstGeom prst="rect">
            <a:avLst/>
          </a:prstGeom>
          <a:gradFill flip="none" rotWithShape="1">
            <a:gsLst>
              <a:gs pos="5000">
                <a:schemeClr val="accent5">
                  <a:alpha val="48000"/>
                </a:schemeClr>
              </a:gs>
              <a:gs pos="42000">
                <a:schemeClr val="accent5">
                  <a:alpha val="0"/>
                </a:scheme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>
            <a:off x="-3447" y="5288433"/>
            <a:ext cx="12199706" cy="1591311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9000">
                <a:schemeClr val="accent2">
                  <a:alpha val="0"/>
                </a:schemeClr>
              </a:gs>
            </a:gsLst>
            <a:lin ang="588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784596" y="2224929"/>
            <a:ext cx="3866773" cy="54428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54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4930" y="4233911"/>
            <a:ext cx="10263062" cy="162066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b="1" dirty="0" err="1">
                <a:solidFill>
                  <a:srgbClr val="FFFFFF"/>
                </a:solidFill>
              </a:rPr>
              <a:t>Програма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розвитку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надання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соціальних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послуг</a:t>
            </a:r>
            <a:r>
              <a:rPr lang="en-US" sz="4000" b="1" dirty="0">
                <a:solidFill>
                  <a:srgbClr val="FFFFFF"/>
                </a:solidFill>
              </a:rPr>
              <a:t> у </a:t>
            </a:r>
            <a:r>
              <a:rPr lang="en-US" sz="4000" b="1" dirty="0" err="1">
                <a:solidFill>
                  <a:srgbClr val="FFFFFF"/>
                </a:solidFill>
              </a:rPr>
              <a:t>Сергіївській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сільській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територіальній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громаді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на</a:t>
            </a:r>
            <a:r>
              <a:rPr lang="en-US" sz="4000" b="1" dirty="0">
                <a:solidFill>
                  <a:srgbClr val="FFFFFF"/>
                </a:solidFill>
              </a:rPr>
              <a:t> 2024 </a:t>
            </a:r>
            <a:r>
              <a:rPr lang="en-US" sz="4000" b="1" dirty="0" err="1">
                <a:solidFill>
                  <a:srgbClr val="FFFFFF"/>
                </a:solidFill>
              </a:rPr>
              <a:t>рік</a:t>
            </a:r>
            <a:r>
              <a:rPr lang="en-US" sz="4000" b="1" dirty="0">
                <a:solidFill>
                  <a:srgbClr val="FFFFFF"/>
                </a:solidFill>
              </a:rPr>
              <a:t> – 2 </a:t>
            </a:r>
            <a:r>
              <a:rPr lang="uk-UA" sz="4000" b="1" dirty="0">
                <a:solidFill>
                  <a:srgbClr val="FFFFFF"/>
                </a:solidFill>
              </a:rPr>
              <a:t>247 332 </a:t>
            </a:r>
            <a:r>
              <a:rPr lang="en-US" sz="4000" b="1" dirty="0" err="1">
                <a:solidFill>
                  <a:srgbClr val="FFFFFF"/>
                </a:solidFill>
              </a:rPr>
              <a:t>грн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endParaRPr lang="en-US" sz="4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757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b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Програма «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Благоустрій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» на 2024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рік</a:t>
            </a:r>
            <a:b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1 598 000 грн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3676" y="986176"/>
            <a:ext cx="10515600" cy="526958"/>
          </a:xfrm>
        </p:spPr>
        <p:txBody>
          <a:bodyPr>
            <a:normAutofit fontScale="25000" lnSpcReduction="20000"/>
          </a:bodyPr>
          <a:lstStyle/>
          <a:p>
            <a:endParaRPr lang="uk-UA" dirty="0">
              <a:latin typeface="Comic Sans MS" panose="030F0702030302020204" pitchFamily="66" charset="0"/>
            </a:endParaRPr>
          </a:p>
          <a:p>
            <a:endParaRPr lang="uk-UA" dirty="0">
              <a:latin typeface="Comic Sans MS" panose="030F0702030302020204" pitchFamily="66" charset="0"/>
            </a:endParaRPr>
          </a:p>
          <a:p>
            <a:endParaRPr lang="uk-UA" dirty="0">
              <a:latin typeface="Comic Sans MS" panose="030F0702030302020204" pitchFamily="66" charset="0"/>
            </a:endParaRPr>
          </a:p>
          <a:p>
            <a:pPr algn="just"/>
            <a:endParaRPr lang="uk-UA" sz="11200" dirty="0">
              <a:latin typeface="Comic Sans MS" panose="030F0702030302020204" pitchFamily="66" charset="0"/>
            </a:endParaRPr>
          </a:p>
          <a:p>
            <a:pPr algn="just"/>
            <a:endParaRPr lang="uk-UA" sz="11200" dirty="0">
              <a:latin typeface="Comic Sans MS" panose="030F0702030302020204" pitchFamily="66" charset="0"/>
            </a:endParaRPr>
          </a:p>
          <a:p>
            <a:pPr algn="just"/>
            <a:r>
              <a:rPr lang="uk-UA" sz="11200" dirty="0">
                <a:latin typeface="Comic Sans MS" panose="030F0702030302020204" pitchFamily="66" charset="0"/>
              </a:rPr>
              <a:t>Оплата електроенергії – 993 000 грн. Вуличне освітлення в с. Качанове – 200 000 грн.</a:t>
            </a:r>
            <a:endParaRPr lang="uk-UA" sz="11200" dirty="0">
              <a:latin typeface="Comic Sans MS" panose="030F0702030302020204" pitchFamily="66" charset="0"/>
            </a:endParaRPr>
          </a:p>
          <a:p>
            <a:pPr algn="just"/>
            <a:r>
              <a:rPr lang="uk-UA" sz="11200" dirty="0">
                <a:latin typeface="Comic Sans MS" panose="030F0702030302020204" pitchFamily="66" charset="0"/>
              </a:rPr>
              <a:t>Придбання ліхтарів вуличного освітлення с. Степове – </a:t>
            </a:r>
            <a:endParaRPr lang="uk-UA" sz="11200" dirty="0">
              <a:latin typeface="Comic Sans MS" panose="030F0702030302020204" pitchFamily="66" charset="0"/>
            </a:endParaRPr>
          </a:p>
          <a:p>
            <a:pPr algn="just"/>
            <a:r>
              <a:rPr lang="uk-UA" sz="11200" dirty="0">
                <a:latin typeface="Comic Sans MS" panose="030F0702030302020204" pitchFamily="66" charset="0"/>
              </a:rPr>
              <a:t>5 000 грн.</a:t>
            </a:r>
            <a:endParaRPr lang="uk-UA" sz="11200" dirty="0">
              <a:latin typeface="Comic Sans MS" panose="030F0702030302020204" pitchFamily="66" charset="0"/>
            </a:endParaRPr>
          </a:p>
          <a:p>
            <a:pPr algn="just"/>
            <a:r>
              <a:rPr lang="uk-UA" sz="11200" dirty="0">
                <a:latin typeface="Comic Sans MS" panose="030F0702030302020204" pitchFamily="66" charset="0"/>
              </a:rPr>
              <a:t>Облаштування парку «Березки» с. Качанове  – 250 000 грн.</a:t>
            </a:r>
            <a:endParaRPr lang="uk-UA" sz="11200" dirty="0">
              <a:latin typeface="Comic Sans MS" panose="030F0702030302020204" pitchFamily="66" charset="0"/>
            </a:endParaRPr>
          </a:p>
          <a:p>
            <a:endParaRPr lang="ru-RU" dirty="0"/>
          </a:p>
        </p:txBody>
      </p:sp>
      <p:sp>
        <p:nvSpPr>
          <p:cNvPr id="4" name="Заголовок 1"/>
          <p:cNvSpPr txBox="1"/>
          <p:nvPr/>
        </p:nvSpPr>
        <p:spPr>
          <a:xfrm>
            <a:off x="178458" y="1393644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Объект 2"/>
          <p:cNvSpPr txBox="1"/>
          <p:nvPr/>
        </p:nvSpPr>
        <p:spPr>
          <a:xfrm>
            <a:off x="178370" y="2719207"/>
            <a:ext cx="12192000" cy="3344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Заголовок 1"/>
          <p:cNvSpPr txBox="1"/>
          <p:nvPr/>
        </p:nvSpPr>
        <p:spPr>
          <a:xfrm>
            <a:off x="78931" y="5209042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917" y="102637"/>
            <a:ext cx="11681927" cy="1588051"/>
          </a:xfrm>
        </p:spPr>
        <p:txBody>
          <a:bodyPr>
            <a:normAutofit/>
          </a:bodyPr>
          <a:lstStyle/>
          <a:p>
            <a:pPr algn="ctr"/>
            <a:r>
              <a:rPr lang="uk-UA" sz="2400" b="1" i="1" dirty="0">
                <a:solidFill>
                  <a:srgbClr val="002060"/>
                </a:solidFill>
                <a:latin typeface="Candara Light" panose="020E0502030303020204" pitchFamily="34" charset="0"/>
                <a:ea typeface="+mn-ea"/>
                <a:cs typeface="+mn-cs"/>
              </a:rPr>
              <a:t>Програма на 2024 рік відповідає пріоритетним цілям та напрямкам, що визначені Стратегією розвитку Полтавської області, а також Стратегії розвитку Сергіївської ТГ на період до 2027 року.</a:t>
            </a:r>
            <a:endParaRPr lang="ru-RU" sz="4800" i="1" dirty="0">
              <a:solidFill>
                <a:srgbClr val="002060"/>
              </a:solidFill>
              <a:latin typeface="Candara Light" panose="020E0502030303020204" pitchFamily="34" charset="0"/>
            </a:endParaRPr>
          </a:p>
        </p:txBody>
      </p:sp>
      <p:pic>
        <p:nvPicPr>
          <p:cNvPr id="4" name="Picture 10" descr="LB_circle00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58416" y="1789521"/>
            <a:ext cx="2492694" cy="2489331"/>
          </a:xfrm>
          <a:prstGeom prst="rect">
            <a:avLst/>
          </a:prstGeom>
          <a:noFill/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928801" y="2721183"/>
            <a:ext cx="1751923" cy="62600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uk-UA" sz="2400" b="1" dirty="0">
                <a:solidFill>
                  <a:srgbClr val="002060"/>
                </a:solidFill>
              </a:rPr>
              <a:t>Стратегічна ціль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uk-UA" sz="1600" b="1" dirty="0">
                <a:solidFill>
                  <a:srgbClr val="002060"/>
                </a:solidFill>
              </a:rPr>
              <a:t> </a:t>
            </a:r>
            <a:r>
              <a:rPr lang="uk-UA" sz="2400" b="1" dirty="0">
                <a:solidFill>
                  <a:srgbClr val="002060"/>
                </a:solidFill>
              </a:rPr>
              <a:t>1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6" name="Picture 16" descr="O_chevron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994" y="4377685"/>
            <a:ext cx="819343" cy="721651"/>
          </a:xfrm>
          <a:prstGeom prst="rect">
            <a:avLst/>
          </a:prstGeom>
          <a:noFill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gray">
          <a:xfrm>
            <a:off x="400031" y="5185703"/>
            <a:ext cx="2915267" cy="156966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400" b="1" cap="all" dirty="0">
                <a:solidFill>
                  <a:srgbClr val="002060"/>
                </a:solidFill>
              </a:rPr>
              <a:t>Висока якість життя, комфортні умови та добробут</a:t>
            </a:r>
            <a:endParaRPr lang="en-US" sz="2400" b="1" cap="all" dirty="0">
              <a:solidFill>
                <a:srgbClr val="002060"/>
              </a:solidFill>
            </a:endParaRPr>
          </a:p>
        </p:txBody>
      </p:sp>
      <p:pic>
        <p:nvPicPr>
          <p:cNvPr id="8" name="Picture 11" descr="YG_circl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0953" y="1789521"/>
            <a:ext cx="2492695" cy="2492695"/>
          </a:xfrm>
          <a:prstGeom prst="rect">
            <a:avLst/>
          </a:prstGeom>
          <a:noFill/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391338" y="2721182"/>
            <a:ext cx="1751923" cy="62600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uk-UA" sz="2400" b="1" dirty="0">
                <a:solidFill>
                  <a:srgbClr val="002060"/>
                </a:solidFill>
              </a:rPr>
              <a:t>Стратегічна ціль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uk-UA" sz="1600" b="1" dirty="0">
                <a:solidFill>
                  <a:srgbClr val="002060"/>
                </a:solidFill>
              </a:rPr>
              <a:t> </a:t>
            </a:r>
            <a:r>
              <a:rPr lang="uk-UA" sz="2400" b="1" dirty="0">
                <a:solidFill>
                  <a:srgbClr val="002060"/>
                </a:solidFill>
              </a:rPr>
              <a:t>2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0" name="Picture 16" descr="O_chevron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7121" y="4377684"/>
            <a:ext cx="819343" cy="721651"/>
          </a:xfrm>
          <a:prstGeom prst="rect">
            <a:avLst/>
          </a:prstGeom>
          <a:noFill/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gray">
          <a:xfrm>
            <a:off x="4407903" y="5308813"/>
            <a:ext cx="3937778" cy="1323439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000" b="1" cap="all" dirty="0">
                <a:solidFill>
                  <a:srgbClr val="002060"/>
                </a:solidFill>
              </a:rPr>
              <a:t>Підвищення економічної ефективності використання ресурсного потенціалу громади</a:t>
            </a:r>
            <a:endParaRPr lang="en-US" sz="2000" b="1" cap="all" dirty="0">
              <a:solidFill>
                <a:srgbClr val="002060"/>
              </a:solidFill>
            </a:endParaRPr>
          </a:p>
        </p:txBody>
      </p:sp>
      <p:pic>
        <p:nvPicPr>
          <p:cNvPr id="12" name="Picture 9" descr="RY_circle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0890" y="1702248"/>
            <a:ext cx="2492694" cy="2492694"/>
          </a:xfrm>
          <a:prstGeom prst="rect">
            <a:avLst/>
          </a:prstGeom>
          <a:noFill/>
        </p:spPr>
      </p:pic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9564387" y="2721182"/>
            <a:ext cx="1751923" cy="62600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uk-UA" sz="2400" b="1" dirty="0">
                <a:solidFill>
                  <a:srgbClr val="002060"/>
                </a:solidFill>
              </a:rPr>
              <a:t>Стратегічна ціль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uk-UA" sz="1600" b="1" dirty="0">
                <a:solidFill>
                  <a:srgbClr val="002060"/>
                </a:solidFill>
              </a:rPr>
              <a:t> </a:t>
            </a:r>
            <a:r>
              <a:rPr lang="uk-UA" sz="2400" b="1" dirty="0">
                <a:solidFill>
                  <a:srgbClr val="002060"/>
                </a:solidFill>
              </a:rPr>
              <a:t>3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4" name="Picture 16" descr="O_chevron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6576" y="4377684"/>
            <a:ext cx="819343" cy="721651"/>
          </a:xfrm>
          <a:prstGeom prst="rect">
            <a:avLst/>
          </a:prstGeom>
          <a:noFill/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gray">
          <a:xfrm>
            <a:off x="8876705" y="5282077"/>
            <a:ext cx="3179452" cy="1323439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000" b="1" dirty="0">
                <a:solidFill>
                  <a:srgbClr val="002060"/>
                </a:solidFill>
              </a:rPr>
              <a:t>ОНОВЛЕННЯ </a:t>
            </a:r>
            <a:r>
              <a:rPr lang="uk-UA" sz="2000" b="1" cap="all" dirty="0">
                <a:solidFill>
                  <a:srgbClr val="002060"/>
                </a:solidFill>
              </a:rPr>
              <a:t>екологічної та соціальної інфраструктури території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5428"/>
            <a:ext cx="10515600" cy="709073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b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b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Програма "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Утримання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та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розвиток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Інфраструктури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доріг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на 2024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рік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"– </a:t>
            </a:r>
            <a:b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15 247 000  грн.</a:t>
            </a:r>
            <a:b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780" y="1736521"/>
            <a:ext cx="11960596" cy="4760038"/>
          </a:xfrm>
        </p:spPr>
        <p:txBody>
          <a:bodyPr>
            <a:normAutofit fontScale="25000" lnSpcReduction="20000"/>
          </a:bodyPr>
          <a:lstStyle/>
          <a:p>
            <a:pPr algn="just"/>
            <a:endParaRPr lang="uk-UA" dirty="0">
              <a:latin typeface="Comic Sans MS" panose="030F0702030302020204" pitchFamily="66" charset="0"/>
            </a:endParaRPr>
          </a:p>
          <a:p>
            <a:pPr algn="just"/>
            <a:r>
              <a:rPr lang="uk-UA" sz="6400" dirty="0">
                <a:latin typeface="Comic Sans MS" panose="030F0702030302020204" pitchFamily="66" charset="0"/>
              </a:rPr>
              <a:t>Експлуатаційне утримання ділянки  автомобільної дороги (відрізок від  с.  Новоселівка до м. Гадяч ) 620 000 грн.</a:t>
            </a:r>
            <a:endParaRPr lang="uk-UA" sz="6400" dirty="0">
              <a:latin typeface="Comic Sans MS" panose="030F0702030302020204" pitchFamily="66" charset="0"/>
            </a:endParaRPr>
          </a:p>
          <a:p>
            <a:pPr algn="just"/>
            <a:r>
              <a:rPr lang="uk-UA" sz="6400" dirty="0">
                <a:latin typeface="Comic Sans MS" panose="030F0702030302020204" pitchFamily="66" charset="0"/>
              </a:rPr>
              <a:t>Експлуатаційне утримання автомобільної дороги Т17-05  межа області с. </a:t>
            </a:r>
            <a:r>
              <a:rPr lang="uk-UA" sz="6400" dirty="0" err="1">
                <a:latin typeface="Comic Sans MS" panose="030F0702030302020204" pitchFamily="66" charset="0"/>
              </a:rPr>
              <a:t>Розбишівка</a:t>
            </a:r>
            <a:r>
              <a:rPr lang="uk-UA" sz="6400" dirty="0">
                <a:latin typeface="Comic Sans MS" panose="030F0702030302020204" pitchFamily="66" charset="0"/>
              </a:rPr>
              <a:t> – 2 000 000 грн;</a:t>
            </a:r>
            <a:endParaRPr lang="uk-UA" sz="6400" dirty="0">
              <a:latin typeface="Comic Sans MS" panose="030F0702030302020204" pitchFamily="66" charset="0"/>
            </a:endParaRPr>
          </a:p>
          <a:p>
            <a:pPr algn="just"/>
            <a:r>
              <a:rPr lang="uk-UA" sz="6400" dirty="0">
                <a:latin typeface="Comic Sans MS" panose="030F0702030302020204" pitchFamily="66" charset="0"/>
              </a:rPr>
              <a:t>Поточний ремонт дороги вул. 40-річчя Перемоги – 1 500 000 грн;</a:t>
            </a:r>
            <a:endParaRPr lang="uk-UA" sz="6400" dirty="0">
              <a:latin typeface="Comic Sans MS" panose="030F0702030302020204" pitchFamily="66" charset="0"/>
            </a:endParaRPr>
          </a:p>
          <a:p>
            <a:pPr algn="just"/>
            <a:r>
              <a:rPr lang="uk-UA" sz="6400" dirty="0">
                <a:latin typeface="Comic Sans MS" panose="030F0702030302020204" pitchFamily="66" charset="0"/>
              </a:rPr>
              <a:t>Поточний ремонт дороги в с. </a:t>
            </a:r>
            <a:r>
              <a:rPr lang="uk-UA" sz="6400" dirty="0" err="1">
                <a:latin typeface="Comic Sans MS" panose="030F0702030302020204" pitchFamily="66" charset="0"/>
              </a:rPr>
              <a:t>Вечірчене</a:t>
            </a:r>
            <a:r>
              <a:rPr lang="uk-UA" sz="6400" dirty="0">
                <a:latin typeface="Comic Sans MS" panose="030F0702030302020204" pitchFamily="66" charset="0"/>
              </a:rPr>
              <a:t> – 500 000 грн. </a:t>
            </a:r>
            <a:endParaRPr lang="uk-UA" sz="6400" dirty="0">
              <a:latin typeface="Comic Sans MS" panose="030F0702030302020204" pitchFamily="66" charset="0"/>
            </a:endParaRPr>
          </a:p>
          <a:p>
            <a:pPr algn="just"/>
            <a:r>
              <a:rPr lang="uk-UA" sz="6400" dirty="0">
                <a:latin typeface="Comic Sans MS" panose="030F0702030302020204" pitchFamily="66" charset="0"/>
              </a:rPr>
              <a:t>Поточний ремонт автомобільної дороги вул. Центральна, с. </a:t>
            </a:r>
            <a:r>
              <a:rPr lang="uk-UA" sz="6400" dirty="0" err="1">
                <a:latin typeface="Comic Sans MS" panose="030F0702030302020204" pitchFamily="66" charset="0"/>
              </a:rPr>
              <a:t>Розбишівка</a:t>
            </a:r>
            <a:r>
              <a:rPr lang="uk-UA" sz="6400" dirty="0">
                <a:latin typeface="Comic Sans MS" panose="030F0702030302020204" pitchFamily="66" charset="0"/>
              </a:rPr>
              <a:t> - 3 392 000 грн.</a:t>
            </a:r>
            <a:endParaRPr lang="uk-UA" sz="6400" dirty="0">
              <a:latin typeface="Comic Sans MS" panose="030F0702030302020204" pitchFamily="66" charset="0"/>
            </a:endParaRPr>
          </a:p>
          <a:p>
            <a:pPr algn="just"/>
            <a:r>
              <a:rPr lang="uk-UA" sz="6400" dirty="0">
                <a:latin typeface="Comic Sans MS" panose="030F0702030302020204" pitchFamily="66" charset="0"/>
              </a:rPr>
              <a:t>Поточний ремонт дороги вул. Лохвицька с. </a:t>
            </a:r>
            <a:r>
              <a:rPr lang="uk-UA" sz="6400" dirty="0" err="1">
                <a:latin typeface="Comic Sans MS" panose="030F0702030302020204" pitchFamily="66" charset="0"/>
              </a:rPr>
              <a:t>Розбишівка</a:t>
            </a:r>
            <a:r>
              <a:rPr lang="uk-UA" sz="6400" dirty="0">
                <a:latin typeface="Comic Sans MS" panose="030F0702030302020204" pitchFamily="66" charset="0"/>
              </a:rPr>
              <a:t>  - 200 000 грн.</a:t>
            </a:r>
            <a:endParaRPr lang="uk-UA" sz="6400" dirty="0">
              <a:latin typeface="Comic Sans MS" panose="030F0702030302020204" pitchFamily="66" charset="0"/>
            </a:endParaRPr>
          </a:p>
          <a:p>
            <a:pPr algn="just"/>
            <a:r>
              <a:rPr lang="uk-UA" sz="6400" dirty="0">
                <a:latin typeface="Comic Sans MS" panose="030F0702030302020204" pitchFamily="66" charset="0"/>
              </a:rPr>
              <a:t>Поточний ремонт дороги  вул. Роменська с. </a:t>
            </a:r>
            <a:r>
              <a:rPr lang="uk-UA" sz="6400" dirty="0" err="1">
                <a:latin typeface="Comic Sans MS" panose="030F0702030302020204" pitchFamily="66" charset="0"/>
              </a:rPr>
              <a:t>Розбишівка</a:t>
            </a:r>
            <a:r>
              <a:rPr lang="uk-UA" sz="6400" dirty="0">
                <a:latin typeface="Comic Sans MS" panose="030F0702030302020204" pitchFamily="66" charset="0"/>
              </a:rPr>
              <a:t>  -  800 000 грн.</a:t>
            </a:r>
            <a:endParaRPr lang="uk-UA" sz="6400" dirty="0">
              <a:latin typeface="Comic Sans MS" panose="030F0702030302020204" pitchFamily="66" charset="0"/>
            </a:endParaRPr>
          </a:p>
          <a:p>
            <a:pPr algn="just"/>
            <a:r>
              <a:rPr lang="uk-UA" sz="6400" dirty="0">
                <a:latin typeface="Comic Sans MS" panose="030F0702030302020204" pitchFamily="66" charset="0"/>
              </a:rPr>
              <a:t>Поточний ремонт дороги с. Веселе с. </a:t>
            </a:r>
            <a:r>
              <a:rPr lang="uk-UA" sz="6400" dirty="0" err="1">
                <a:latin typeface="Comic Sans MS" panose="030F0702030302020204" pitchFamily="66" charset="0"/>
              </a:rPr>
              <a:t>Розбишівка</a:t>
            </a:r>
            <a:r>
              <a:rPr lang="uk-UA" sz="6400" dirty="0">
                <a:latin typeface="Comic Sans MS" panose="030F0702030302020204" pitchFamily="66" charset="0"/>
              </a:rPr>
              <a:t>  - 300 000 грн.</a:t>
            </a:r>
            <a:endParaRPr lang="uk-UA" sz="6400" dirty="0">
              <a:latin typeface="Comic Sans MS" panose="030F0702030302020204" pitchFamily="66" charset="0"/>
            </a:endParaRPr>
          </a:p>
          <a:p>
            <a:pPr algn="just"/>
            <a:r>
              <a:rPr lang="uk-UA" sz="6400" dirty="0">
                <a:latin typeface="Comic Sans MS" panose="030F0702030302020204" pitchFamily="66" charset="0"/>
              </a:rPr>
              <a:t>Дорога Новоселівка - Качанове – 1 000 000 грн.</a:t>
            </a:r>
            <a:endParaRPr lang="uk-UA" sz="6400" dirty="0">
              <a:latin typeface="Comic Sans MS" panose="030F0702030302020204" pitchFamily="66" charset="0"/>
            </a:endParaRPr>
          </a:p>
          <a:p>
            <a:pPr algn="just"/>
            <a:r>
              <a:rPr lang="uk-UA" sz="6400" dirty="0">
                <a:latin typeface="Comic Sans MS" panose="030F0702030302020204" pitchFamily="66" charset="0"/>
              </a:rPr>
              <a:t>Дорога с. Качанове, вул. Гадяцька – 1 000 000 грн.</a:t>
            </a:r>
            <a:endParaRPr lang="uk-UA" sz="6400" dirty="0">
              <a:latin typeface="Comic Sans MS" panose="030F0702030302020204" pitchFamily="66" charset="0"/>
            </a:endParaRPr>
          </a:p>
          <a:p>
            <a:pPr algn="just"/>
            <a:r>
              <a:rPr lang="uk-UA" sz="6400" dirty="0">
                <a:latin typeface="Comic Sans MS" panose="030F0702030302020204" pitchFamily="66" charset="0"/>
              </a:rPr>
              <a:t>Дорога с. Качанове, вул. Центральна – 3 000 000 грн.</a:t>
            </a:r>
            <a:endParaRPr lang="uk-UA" sz="6400" dirty="0">
              <a:latin typeface="Comic Sans MS" panose="030F0702030302020204" pitchFamily="66" charset="0"/>
            </a:endParaRPr>
          </a:p>
          <a:p>
            <a:pPr algn="just"/>
            <a:r>
              <a:rPr lang="uk-UA" sz="6400" dirty="0">
                <a:latin typeface="Comic Sans MS" panose="030F0702030302020204" pitchFamily="66" charset="0"/>
              </a:rPr>
              <a:t>Дорога с. Качанове, вул. Садова – 200 000 грн.</a:t>
            </a:r>
            <a:endParaRPr lang="uk-UA" sz="6400" dirty="0">
              <a:latin typeface="Comic Sans MS" panose="030F0702030302020204" pitchFamily="66" charset="0"/>
            </a:endParaRPr>
          </a:p>
          <a:p>
            <a:pPr algn="just"/>
            <a:r>
              <a:rPr lang="uk-UA" sz="6400" dirty="0">
                <a:latin typeface="Comic Sans MS" panose="030F0702030302020204" pitchFamily="66" charset="0"/>
              </a:rPr>
              <a:t>Дорога с. Качанове, вул. Перемога – 200 000 грн.</a:t>
            </a:r>
            <a:endParaRPr lang="uk-UA" sz="6400" dirty="0">
              <a:latin typeface="Comic Sans MS" panose="030F0702030302020204" pitchFamily="66" charset="0"/>
            </a:endParaRPr>
          </a:p>
          <a:p>
            <a:pPr algn="just"/>
            <a:r>
              <a:rPr lang="uk-UA" sz="6400" dirty="0">
                <a:latin typeface="Comic Sans MS" panose="030F0702030302020204" pitchFamily="66" charset="0"/>
              </a:rPr>
              <a:t>Дорога с. Качанове, вул. Зоряна – 100 000 грн.</a:t>
            </a:r>
            <a:endParaRPr lang="uk-UA" sz="6400" dirty="0">
              <a:latin typeface="Comic Sans MS" panose="030F0702030302020204" pitchFamily="66" charset="0"/>
            </a:endParaRPr>
          </a:p>
          <a:p>
            <a:pPr algn="just"/>
            <a:r>
              <a:rPr lang="uk-UA" sz="6400" dirty="0">
                <a:latin typeface="Comic Sans MS" panose="030F0702030302020204" pitchFamily="66" charset="0"/>
              </a:rPr>
              <a:t>Дорога с. Качанове, вул. Польова – 185 000 грн.</a:t>
            </a:r>
            <a:endParaRPr lang="uk-UA" sz="6400" dirty="0">
              <a:latin typeface="Comic Sans MS" panose="030F0702030302020204" pitchFamily="66" charset="0"/>
            </a:endParaRPr>
          </a:p>
          <a:p>
            <a:pPr algn="just"/>
            <a:r>
              <a:rPr lang="uk-UA" sz="6400" dirty="0">
                <a:latin typeface="Comic Sans MS" panose="030F0702030302020204" pitchFamily="66" charset="0"/>
              </a:rPr>
              <a:t>Поточний ремонт дороги (придбання  щебня )  с. Вирішальне  250 000 грн</a:t>
            </a:r>
            <a:endParaRPr lang="ru-RU" sz="6400" dirty="0">
              <a:latin typeface="Comic Sans MS" panose="030F0702030302020204" pitchFamily="66" charset="0"/>
            </a:endParaRPr>
          </a:p>
          <a:p>
            <a:pPr algn="just"/>
            <a:endParaRPr lang="uk-UA" sz="3400" dirty="0">
              <a:latin typeface="Comic Sans MS" panose="030F0702030302020204" pitchFamily="66" charset="0"/>
            </a:endParaRPr>
          </a:p>
          <a:p>
            <a:pPr algn="just"/>
            <a:endParaRPr lang="uk-UA" dirty="0">
              <a:latin typeface="Comic Sans MS" panose="030F0702030302020204" pitchFamily="66" charset="0"/>
            </a:endParaRPr>
          </a:p>
          <a:p>
            <a:pPr algn="just"/>
            <a:endParaRPr lang="uk-UA" dirty="0">
              <a:latin typeface="Comic Sans MS" panose="030F0702030302020204" pitchFamily="66" charset="0"/>
            </a:endParaRPr>
          </a:p>
          <a:p>
            <a:pPr algn="just"/>
            <a:endParaRPr lang="uk-UA" dirty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ru-RU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757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703676" y="922978"/>
            <a:ext cx="10515600" cy="63198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endParaRPr lang="uk-UA" dirty="0">
              <a:latin typeface="Comic Sans MS" panose="030F0702030302020204" pitchFamily="66" charset="0"/>
            </a:endParaRPr>
          </a:p>
          <a:p>
            <a:endParaRPr lang="uk-UA" dirty="0">
              <a:latin typeface="Comic Sans MS" panose="030F0702030302020204" pitchFamily="66" charset="0"/>
            </a:endParaRPr>
          </a:p>
          <a:p>
            <a:endParaRPr lang="uk-UA" dirty="0">
              <a:latin typeface="Comic Sans MS" panose="030F0702030302020204" pitchFamily="66" charset="0"/>
            </a:endParaRPr>
          </a:p>
          <a:p>
            <a:endParaRPr lang="uk-UA" dirty="0">
              <a:latin typeface="Comic Sans MS" panose="030F0702030302020204" pitchFamily="66" charset="0"/>
            </a:endParaRPr>
          </a:p>
          <a:p>
            <a:endParaRPr lang="ru-RU" dirty="0"/>
          </a:p>
        </p:txBody>
      </p:sp>
      <p:sp>
        <p:nvSpPr>
          <p:cNvPr id="4" name="Заголовок 1"/>
          <p:cNvSpPr txBox="1"/>
          <p:nvPr/>
        </p:nvSpPr>
        <p:spPr>
          <a:xfrm>
            <a:off x="178458" y="323396"/>
            <a:ext cx="12192000" cy="20842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Програма «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Фінансова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підтримка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комунального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підприємства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«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Сергіївське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» Сергіївської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сільської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ради та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здійснення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внесків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до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його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статутного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капіталу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на 2024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рік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» - 6 704 120 грн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Объект 2"/>
          <p:cNvSpPr txBox="1"/>
          <p:nvPr/>
        </p:nvSpPr>
        <p:spPr>
          <a:xfrm>
            <a:off x="307910" y="2290194"/>
            <a:ext cx="11805159" cy="3773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>
                <a:latin typeface="Comic Sans MS" panose="030F0702030302020204" pitchFamily="66" charset="0"/>
              </a:rPr>
              <a:t>Предмети, матеріали, обладнання та інвентар – 1 794 800 грн.</a:t>
            </a:r>
            <a:endParaRPr lang="uk-UA" dirty="0">
              <a:latin typeface="Comic Sans MS" panose="030F0702030302020204" pitchFamily="66" charset="0"/>
            </a:endParaRPr>
          </a:p>
          <a:p>
            <a:r>
              <a:rPr lang="uk-UA" dirty="0">
                <a:latin typeface="Comic Sans MS" panose="030F0702030302020204" pitchFamily="66" charset="0"/>
              </a:rPr>
              <a:t>Заробітна плата + премії на заготівлю дров – 3 050 262 грн.</a:t>
            </a:r>
            <a:endParaRPr lang="uk-UA" dirty="0">
              <a:latin typeface="Comic Sans MS" panose="030F0702030302020204" pitchFamily="66" charset="0"/>
            </a:endParaRPr>
          </a:p>
          <a:p>
            <a:r>
              <a:rPr lang="uk-UA" dirty="0">
                <a:latin typeface="Comic Sans MS" panose="030F0702030302020204" pitchFamily="66" charset="0"/>
              </a:rPr>
              <a:t>Нарахування на оплату праці – 671 058 грн.</a:t>
            </a:r>
            <a:endParaRPr lang="uk-UA" dirty="0">
              <a:latin typeface="Comic Sans MS" panose="030F0702030302020204" pitchFamily="66" charset="0"/>
            </a:endParaRPr>
          </a:p>
          <a:p>
            <a:r>
              <a:rPr lang="uk-UA" dirty="0">
                <a:latin typeface="Comic Sans MS" panose="030F0702030302020204" pitchFamily="66" charset="0"/>
              </a:rPr>
              <a:t>Оплата послуг (крім комунальних) – 1  188 000 грн. </a:t>
            </a:r>
            <a:r>
              <a:rPr lang="uk-UA" sz="2000" i="1" dirty="0">
                <a:latin typeface="Comic Sans MS" panose="030F0702030302020204" pitchFamily="66" charset="0"/>
              </a:rPr>
              <a:t>(послуги  техніки с. </a:t>
            </a:r>
            <a:r>
              <a:rPr lang="uk-UA" sz="2000" i="1">
                <a:latin typeface="Comic Sans MS" panose="030F0702030302020204" pitchFamily="66" charset="0"/>
              </a:rPr>
              <a:t>Вирішальне  ,грейдера</a:t>
            </a:r>
            <a:r>
              <a:rPr lang="uk-UA" sz="2000" i="1" dirty="0">
                <a:latin typeface="Comic Sans MS" panose="030F0702030302020204" pitchFamily="66" charset="0"/>
              </a:rPr>
              <a:t>, бульдозера, розчистка доріг, впорядкування сміттєзвалища, ТПВ, ремонт даху автогаража, пориви) </a:t>
            </a:r>
            <a:endParaRPr lang="uk-UA" sz="2000" i="1" dirty="0">
              <a:latin typeface="Comic Sans MS" panose="030F0702030302020204" pitchFamily="66" charset="0"/>
            </a:endParaRPr>
          </a:p>
          <a:p>
            <a:endParaRPr lang="ru-RU" dirty="0"/>
          </a:p>
        </p:txBody>
      </p:sp>
      <p:sp>
        <p:nvSpPr>
          <p:cNvPr id="6" name="Заголовок 1"/>
          <p:cNvSpPr txBox="1"/>
          <p:nvPr/>
        </p:nvSpPr>
        <p:spPr>
          <a:xfrm>
            <a:off x="78931" y="5209042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Програма «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Фінансова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підтримка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комунального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підприємства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«Добробут» Сергіївської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сільської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ради та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здійснення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внесків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до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його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статутного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капіталу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на 2024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рік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» - 272 100 грн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14422"/>
            <a:ext cx="12108024" cy="136337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Програма «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Сприяння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проведення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мобілізації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та призову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громадян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Сергіївської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сільської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ради до лав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Збройних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Сил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України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» на 2024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рік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endParaRPr lang="ru-RU" sz="3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83879" y="2999792"/>
            <a:ext cx="5731730" cy="117099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dirty="0">
                <a:latin typeface="Comic Sans MS" panose="030F0702030302020204" pitchFamily="66" charset="0"/>
              </a:rPr>
              <a:t>Одноразова грошова допомога сім’ї мобілізованого по 5 000 грн на сім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uk-UA" dirty="0">
                <a:latin typeface="Comic Sans MS" panose="030F0702030302020204" pitchFamily="66" charset="0"/>
              </a:rPr>
              <a:t>ю  - 50 000 грн.</a:t>
            </a:r>
            <a:endParaRPr lang="uk-UA" dirty="0">
              <a:latin typeface="Comic Sans MS" panose="030F0702030302020204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024" y="1926771"/>
            <a:ext cx="5996097" cy="418759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Зображення, що містить хмара, просто неба, небо, будівля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8" b="-1"/>
          <a:stretch>
            <a:fillRect/>
          </a:stretch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" y="365125"/>
            <a:ext cx="5896949" cy="189991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000" b="1" dirty="0" err="1">
                <a:latin typeface="Comic Sans MS" panose="030F0702030302020204" pitchFamily="66" charset="0"/>
              </a:rPr>
              <a:t>Програма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підтримки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учасників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ліквідації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наслідків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аварії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на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Чорнобильській</a:t>
            </a:r>
            <a:r>
              <a:rPr lang="en-US" sz="2000" b="1" dirty="0">
                <a:latin typeface="Comic Sans MS" panose="030F0702030302020204" pitchFamily="66" charset="0"/>
              </a:rPr>
              <a:t> АЕС, </a:t>
            </a:r>
            <a:r>
              <a:rPr lang="en-US" sz="2000" b="1" dirty="0" err="1">
                <a:latin typeface="Comic Sans MS" panose="030F0702030302020204" pitchFamily="66" charset="0"/>
              </a:rPr>
              <a:t>що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фактично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проживають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на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території</a:t>
            </a:r>
            <a:r>
              <a:rPr lang="en-US" sz="2000" b="1" dirty="0">
                <a:latin typeface="Comic Sans MS" panose="030F0702030302020204" pitchFamily="66" charset="0"/>
              </a:rPr>
              <a:t> Сергіївської </a:t>
            </a:r>
            <a:r>
              <a:rPr lang="en-US" sz="2000" b="1" dirty="0" err="1">
                <a:latin typeface="Comic Sans MS" panose="030F0702030302020204" pitchFamily="66" charset="0"/>
              </a:rPr>
              <a:t>сільської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територіальної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громади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на</a:t>
            </a:r>
            <a:r>
              <a:rPr lang="en-US" sz="2000" b="1" dirty="0">
                <a:latin typeface="Comic Sans MS" panose="030F0702030302020204" pitchFamily="66" charset="0"/>
              </a:rPr>
              <a:t> 2024-2026 </a:t>
            </a:r>
            <a:r>
              <a:rPr lang="en-US" sz="2000" b="1" dirty="0" err="1">
                <a:latin typeface="Comic Sans MS" panose="030F0702030302020204" pitchFamily="66" charset="0"/>
              </a:rPr>
              <a:t>роки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595" y="2434201"/>
            <a:ext cx="479612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uk-UA" sz="2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Пільгове</a:t>
            </a:r>
            <a:r>
              <a:rPr lang="en-US" sz="2000" dirty="0"/>
              <a:t> </a:t>
            </a:r>
            <a:r>
              <a:rPr lang="en-US" sz="2000" dirty="0" err="1"/>
              <a:t>медичне</a:t>
            </a:r>
            <a:r>
              <a:rPr lang="en-US" sz="2000" dirty="0"/>
              <a:t> </a:t>
            </a:r>
            <a:r>
              <a:rPr lang="en-US" sz="2000" dirty="0" err="1"/>
              <a:t>обслуговування</a:t>
            </a:r>
            <a:r>
              <a:rPr lang="en-US" sz="2000" dirty="0"/>
              <a:t> </a:t>
            </a:r>
            <a:r>
              <a:rPr lang="en-US" sz="2000" dirty="0" err="1"/>
              <a:t>учасників</a:t>
            </a:r>
            <a:r>
              <a:rPr lang="en-US" sz="2000" dirty="0"/>
              <a:t> ЧАЕС</a:t>
            </a:r>
            <a:r>
              <a:rPr lang="uk-UA" sz="2000" dirty="0"/>
              <a:t> (забезпечення безоплатним  зубопротезуванням )</a:t>
            </a:r>
            <a:r>
              <a:rPr lang="en-US" sz="2000" dirty="0"/>
              <a:t> – </a:t>
            </a:r>
            <a:r>
              <a:rPr lang="uk-UA" sz="2000" dirty="0"/>
              <a:t>   18 595  </a:t>
            </a:r>
            <a:r>
              <a:rPr lang="en-US" sz="2000" dirty="0" err="1"/>
              <a:t>грн</a:t>
            </a:r>
            <a:r>
              <a:rPr lang="en-US" sz="2000" dirty="0"/>
              <a:t>. </a:t>
            </a:r>
            <a:endParaRPr lang="uk-UA" sz="2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000" dirty="0"/>
              <a:t>Санаторно-курортне оздоровлення в санаторно- курортних закладах – 162 000 грн.</a:t>
            </a:r>
            <a:endParaRPr lang="uk-UA" sz="2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dirty="0"/>
              <a:t>Одноразова допомога учасникам ліквідації на ЧАЕС : 1 х 1 000грн – 18 000грн</a:t>
            </a:r>
            <a:endParaRPr lang="uk-UA" sz="12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" descr="C:\Users\user\Desktop\6ad7ace2c3b23df295aba603e026e50e-1170x650-1-1170x500.jpg"/>
          <p:cNvPicPr>
            <a:picLocks noChangeAspect="1" noChangeArrowheads="1"/>
          </p:cNvPicPr>
          <p:nvPr/>
        </p:nvPicPr>
        <p:blipFill rotWithShape="1">
          <a:blip r:embed="rId1"/>
          <a:srcRect l="30108" r="9615" b="-1"/>
          <a:stretch>
            <a:fillRect/>
          </a:stretch>
        </p:blipFill>
        <p:spPr bwMode="auto">
          <a:xfrm>
            <a:off x="2555442" y="10"/>
            <a:ext cx="9669642" cy="6857990"/>
          </a:xfrm>
          <a:prstGeom prst="rect">
            <a:avLst/>
          </a:prstGeom>
          <a:noFill/>
        </p:spPr>
      </p:pic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470" y="495754"/>
            <a:ext cx="5131837" cy="189991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Програма «</a:t>
            </a:r>
            <a:r>
              <a:rPr lang="ru-RU" sz="32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Компенсація</a:t>
            </a:r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фізичним</a:t>
            </a:r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особам, </a:t>
            </a:r>
            <a:r>
              <a:rPr lang="ru-RU" sz="32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які</a:t>
            </a:r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надають</a:t>
            </a:r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соціальні</a:t>
            </a:r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послуги</a:t>
            </a:r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» на 2024 </a:t>
            </a:r>
            <a:r>
              <a:rPr lang="ru-RU" sz="32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рік</a:t>
            </a:r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b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312 000 грн</a:t>
            </a:r>
            <a:endParaRPr lang="ru-RU" sz="3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270588" y="3238317"/>
            <a:ext cx="5047034" cy="20427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>
                <a:latin typeface="Comic Sans MS" panose="030F0702030302020204" pitchFamily="66" charset="0"/>
              </a:rPr>
              <a:t>Інші виплати населенню</a:t>
            </a:r>
            <a:endParaRPr lang="uk-UA" sz="2000" dirty="0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ru-RU" sz="2000" dirty="0">
                <a:latin typeface="Comic Sans MS" panose="030F0702030302020204" pitchFamily="66" charset="0"/>
              </a:rPr>
              <a:t>10 чол.* 2600 грн. * 12 м. = 312 000 грн</a:t>
            </a:r>
            <a:endParaRPr lang="uk-UA" sz="20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r>
              <a:rPr lang="uk-UA" sz="4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Програма «Підтримки сил територіальної оборони Збройних сил України, Збройних сил України, Служби безпеки України, Національної Гвардії України, Національної поліції України та  добровольчого формування </a:t>
            </a:r>
            <a:r>
              <a:rPr lang="uk-UA" sz="40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Сергіївської</a:t>
            </a:r>
            <a:r>
              <a:rPr lang="uk-UA" sz="4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ТГ» у 2024 році</a:t>
            </a:r>
            <a:endParaRPr lang="uk-UA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4181475"/>
            <a:ext cx="10515600" cy="1995487"/>
          </a:xfrm>
        </p:spPr>
        <p:txBody>
          <a:bodyPr>
            <a:normAutofit lnSpcReduction="10000"/>
          </a:bodyPr>
          <a:lstStyle/>
          <a:p>
            <a:pPr marL="0" lvl="1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‧ </a:t>
            </a:r>
            <a:r>
              <a:rPr lang="uk-UA" sz="2000" dirty="0">
                <a:cs typeface="+mn-lt"/>
                <a:sym typeface="+mn-ea"/>
              </a:rPr>
              <a:t>Допомога ЗСУ - 5 000 000 грн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‧ </a:t>
            </a:r>
            <a:r>
              <a:rPr lang="uk-UA" sz="2000" dirty="0"/>
              <a:t>Національна поліція України, придбання паливно-мастильних матеріалів для поліцейського громади – 50 000 грн</a:t>
            </a:r>
            <a:endParaRPr lang="uk-UA" sz="2000" dirty="0"/>
          </a:p>
          <a:p>
            <a:pPr marL="457200" lvl="1" indent="0">
              <a:buNone/>
            </a:pPr>
            <a:r>
              <a:rPr lang="uk-UA" sz="2000" dirty="0"/>
              <a:t>Придбання основи для маскувальної сітки – 50 000 ГРН.</a:t>
            </a:r>
            <a:endParaRPr lang="uk-UA" sz="2000" dirty="0"/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‧ </a:t>
            </a:r>
            <a:r>
              <a:rPr lang="uk-UA" sz="2000" dirty="0"/>
              <a:t>Одноразова допомога членам ДФТГ -  130 000 грн. </a:t>
            </a:r>
            <a:endParaRPr lang="uk-UA" sz="2000" dirty="0"/>
          </a:p>
          <a:p>
            <a:pPr marL="0" indent="0">
              <a:buNone/>
            </a:pPr>
            <a:endParaRPr lang="uk-UA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3199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Програма «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Розвиток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та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удосконалення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цивільного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захисту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населення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Сергіївської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сільської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територіальної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громади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на 2022-2026 роки»</a:t>
            </a:r>
            <a:endParaRPr lang="ru-RU" sz="3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2143116"/>
            <a:ext cx="45720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 err="1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Пет</a:t>
            </a:r>
            <a:r>
              <a:rPr lang="uk-UA" sz="4000" b="1" i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uk-UA" sz="4000" b="1" i="1" dirty="0" err="1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рівсько</a:t>
            </a:r>
            <a:r>
              <a:rPr lang="uk-UA" sz="4000" b="1" i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-Роменська місцева пожежна охорона </a:t>
            </a:r>
            <a:endParaRPr lang="uk-UA" sz="4000" b="1" i="1" dirty="0">
              <a:solidFill>
                <a:srgbClr val="00206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uk-UA" sz="4000" b="1" i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1 139 314 грн</a:t>
            </a:r>
            <a:endParaRPr lang="uk-UA" sz="4000" b="1" i="1" dirty="0">
              <a:solidFill>
                <a:srgbClr val="00206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uk-UA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user\Desktop\34_big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279643" y="1601289"/>
            <a:ext cx="6560903" cy="514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5428"/>
            <a:ext cx="10515600" cy="914807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b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b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Програма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будівництва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реконструкції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та ремонту об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'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єктів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інфраструктури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Сергіївської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сільської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громади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на 2023- 2025 роки   11 239 360  грн</a:t>
            </a:r>
            <a:b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612" y="2541864"/>
            <a:ext cx="11985763" cy="392216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sz="2400" dirty="0">
                <a:latin typeface="Comic Sans MS" panose="030F0702030302020204" pitchFamily="66" charset="0"/>
              </a:rPr>
              <a:t>Реконструкція будівлі (колишня контора) під </a:t>
            </a:r>
            <a:r>
              <a:rPr lang="uk-UA" sz="2400" dirty="0" err="1">
                <a:latin typeface="Comic Sans MS" panose="030F0702030302020204" pitchFamily="66" charset="0"/>
              </a:rPr>
              <a:t>Сергіївську</a:t>
            </a:r>
            <a:r>
              <a:rPr lang="uk-UA" sz="2400" dirty="0">
                <a:latin typeface="Comic Sans MS" panose="030F0702030302020204" pitchFamily="66" charset="0"/>
              </a:rPr>
              <a:t> АЗПМСД – 4 281 703 грн;</a:t>
            </a:r>
            <a:endParaRPr lang="uk-UA" sz="2400" dirty="0">
              <a:latin typeface="Comic Sans MS" panose="030F0702030302020204" pitchFamily="66" charset="0"/>
            </a:endParaRPr>
          </a:p>
          <a:p>
            <a:pPr algn="just"/>
            <a:endParaRPr lang="uk-UA" sz="2400" dirty="0">
              <a:latin typeface="Comic Sans MS" panose="030F0702030302020204" pitchFamily="66" charset="0"/>
            </a:endParaRPr>
          </a:p>
          <a:p>
            <a:pPr algn="just"/>
            <a:r>
              <a:rPr lang="uk-UA" sz="2400" dirty="0">
                <a:latin typeface="Comic Sans MS" panose="030F0702030302020204" pitchFamily="66" charset="0"/>
              </a:rPr>
              <a:t> Реконструкція     (</a:t>
            </a:r>
            <a:r>
              <a:rPr lang="uk-UA" sz="2400" dirty="0" err="1">
                <a:latin typeface="Comic Sans MS" panose="030F0702030302020204" pitchFamily="66" charset="0"/>
              </a:rPr>
              <a:t>термомодернізація</a:t>
            </a:r>
            <a:r>
              <a:rPr lang="uk-UA" sz="2400" dirty="0">
                <a:latin typeface="Comic Sans MS" panose="030F0702030302020204" pitchFamily="66" charset="0"/>
              </a:rPr>
              <a:t>) даху Сергіївського ліцею – 1 257 657 грн;</a:t>
            </a:r>
            <a:endParaRPr lang="uk-UA" sz="2400" dirty="0">
              <a:latin typeface="Comic Sans MS" panose="030F0702030302020204" pitchFamily="66" charset="0"/>
            </a:endParaRPr>
          </a:p>
          <a:p>
            <a:pPr algn="just"/>
            <a:endParaRPr lang="uk-UA" sz="2400" dirty="0">
              <a:latin typeface="Comic Sans MS" panose="030F0702030302020204" pitchFamily="66" charset="0"/>
            </a:endParaRPr>
          </a:p>
          <a:p>
            <a:pPr algn="just"/>
            <a:r>
              <a:rPr lang="uk-UA" sz="2400" dirty="0">
                <a:latin typeface="Comic Sans MS" panose="030F0702030302020204" pitchFamily="66" charset="0"/>
              </a:rPr>
              <a:t>Виготовлення  </a:t>
            </a:r>
            <a:r>
              <a:rPr lang="uk-UA" sz="2400" dirty="0" err="1">
                <a:latin typeface="Comic Sans MS" panose="030F0702030302020204" pitchFamily="66" charset="0"/>
              </a:rPr>
              <a:t>проєктно</a:t>
            </a:r>
            <a:r>
              <a:rPr lang="uk-UA" sz="2400" dirty="0">
                <a:latin typeface="Comic Sans MS" panose="030F0702030302020204" pitchFamily="66" charset="0"/>
              </a:rPr>
              <a:t>-кошторисної  документації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Капітальний</a:t>
            </a:r>
            <a:r>
              <a:rPr lang="ru-RU" sz="2400" dirty="0">
                <a:latin typeface="Comic Sans MS" panose="030F0702030302020204" pitchFamily="66" charset="0"/>
              </a:rPr>
              <a:t> ремонт  </a:t>
            </a:r>
            <a:r>
              <a:rPr lang="ru-RU" sz="2400" dirty="0" err="1">
                <a:latin typeface="Comic Sans MS" panose="030F0702030302020204" pitchFamily="66" charset="0"/>
              </a:rPr>
              <a:t>покрівлі</a:t>
            </a:r>
            <a:r>
              <a:rPr lang="ru-RU" sz="2400" dirty="0">
                <a:latin typeface="Comic Sans MS" panose="030F0702030302020204" pitchFamily="66" charset="0"/>
              </a:rPr>
              <a:t> (</a:t>
            </a:r>
            <a:r>
              <a:rPr lang="ru-RU" sz="2400" dirty="0" err="1">
                <a:latin typeface="Comic Sans MS" panose="030F0702030302020204" pitchFamily="66" charset="0"/>
              </a:rPr>
              <a:t>термомодернізація</a:t>
            </a:r>
            <a:r>
              <a:rPr lang="ru-RU" sz="2400" dirty="0">
                <a:latin typeface="Comic Sans MS" panose="030F0702030302020204" pitchFamily="66" charset="0"/>
              </a:rPr>
              <a:t>) </a:t>
            </a:r>
            <a:r>
              <a:rPr lang="ru-RU" sz="2400" dirty="0" err="1">
                <a:latin typeface="Comic Sans MS" panose="030F0702030302020204" pitchFamily="66" charset="0"/>
              </a:rPr>
              <a:t>Розбишівського</a:t>
            </a:r>
            <a:r>
              <a:rPr lang="ru-RU" sz="2400" dirty="0">
                <a:latin typeface="Comic Sans MS" panose="030F0702030302020204" pitchFamily="66" charset="0"/>
              </a:rPr>
              <a:t> СБК  - 1 700 000 грн.</a:t>
            </a:r>
            <a:endParaRPr lang="uk-UA" sz="2400" dirty="0">
              <a:latin typeface="Comic Sans MS" panose="030F0702030302020204" pitchFamily="66" charset="0"/>
            </a:endParaRPr>
          </a:p>
          <a:p>
            <a:pPr algn="just"/>
            <a:endParaRPr lang="uk-UA" sz="2400" dirty="0">
              <a:latin typeface="Comic Sans MS" panose="030F0702030302020204" pitchFamily="66" charset="0"/>
            </a:endParaRPr>
          </a:p>
          <a:p>
            <a:pPr algn="just"/>
            <a:r>
              <a:rPr lang="uk-UA" sz="2400" dirty="0">
                <a:latin typeface="Comic Sans MS" panose="030F0702030302020204" pitchFamily="66" charset="0"/>
              </a:rPr>
              <a:t> Реконструкція  сільського клубу ( </a:t>
            </a:r>
            <a:r>
              <a:rPr lang="uk-UA" sz="2400" dirty="0" err="1">
                <a:latin typeface="Comic Sans MS" panose="030F0702030302020204" pitchFamily="66" charset="0"/>
              </a:rPr>
              <a:t>термомодернізація</a:t>
            </a:r>
            <a:r>
              <a:rPr lang="uk-UA" sz="2400" dirty="0">
                <a:latin typeface="Comic Sans MS" panose="030F0702030302020204" pitchFamily="66" charset="0"/>
              </a:rPr>
              <a:t>)в с. Качанове– 2 000 000 грн.</a:t>
            </a:r>
            <a:endParaRPr lang="uk-UA" sz="2400" dirty="0">
              <a:latin typeface="Comic Sans MS" panose="030F0702030302020204" pitchFamily="66" charset="0"/>
            </a:endParaRPr>
          </a:p>
          <a:p>
            <a:pPr algn="just"/>
            <a:endParaRPr lang="uk-UA" sz="2400" dirty="0">
              <a:latin typeface="Comic Sans MS" panose="030F0702030302020204" pitchFamily="66" charset="0"/>
            </a:endParaRPr>
          </a:p>
          <a:p>
            <a:pPr algn="just"/>
            <a:r>
              <a:rPr lang="uk-UA" sz="2400" dirty="0">
                <a:latin typeface="Comic Sans MS" panose="030F0702030302020204" pitchFamily="66" charset="0"/>
              </a:rPr>
              <a:t> Реконструкція водопровідної мережі по </a:t>
            </a:r>
            <a:r>
              <a:rPr lang="uk-UA" sz="2400" dirty="0" err="1">
                <a:latin typeface="Comic Sans MS" panose="030F0702030302020204" pitchFamily="66" charset="0"/>
              </a:rPr>
              <a:t>вул</a:t>
            </a:r>
            <a:r>
              <a:rPr lang="uk-UA" sz="2400" dirty="0">
                <a:latin typeface="Comic Sans MS" panose="030F0702030302020204" pitchFamily="66" charset="0"/>
              </a:rPr>
              <a:t> Центральна </a:t>
            </a:r>
            <a:r>
              <a:rPr lang="uk-UA" sz="2400" dirty="0" err="1">
                <a:latin typeface="Comic Sans MS" panose="030F0702030302020204" pitchFamily="66" charset="0"/>
              </a:rPr>
              <a:t>с.Розбишівка</a:t>
            </a:r>
            <a:r>
              <a:rPr lang="uk-UA" sz="2400" dirty="0">
                <a:latin typeface="Comic Sans MS" panose="030F0702030302020204" pitchFamily="66" charset="0"/>
              </a:rPr>
              <a:t> – </a:t>
            </a:r>
            <a:endParaRPr lang="uk-UA" sz="2400" dirty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uk-UA" sz="2400" dirty="0">
                <a:latin typeface="Comic Sans MS" panose="030F0702030302020204" pitchFamily="66" charset="0"/>
              </a:rPr>
              <a:t> 2 000 000 грн.</a:t>
            </a:r>
            <a:endParaRPr lang="uk-UA" sz="2400" dirty="0">
              <a:latin typeface="Comic Sans MS" panose="030F0702030302020204" pitchFamily="66" charset="0"/>
            </a:endParaRPr>
          </a:p>
          <a:p>
            <a:pPr algn="just"/>
            <a:endParaRPr lang="uk-UA" dirty="0">
              <a:latin typeface="Comic Sans MS" panose="030F0702030302020204" pitchFamily="66" charset="0"/>
            </a:endParaRPr>
          </a:p>
          <a:p>
            <a:pPr algn="just"/>
            <a:endParaRPr lang="uk-UA" dirty="0">
              <a:latin typeface="Comic Sans MS" panose="030F0702030302020204" pitchFamily="66" charset="0"/>
            </a:endParaRPr>
          </a:p>
          <a:p>
            <a:pPr algn="just"/>
            <a:endParaRPr lang="uk-UA" dirty="0">
              <a:latin typeface="Comic Sans MS" panose="030F0702030302020204" pitchFamily="66" charset="0"/>
            </a:endParaRPr>
          </a:p>
          <a:p>
            <a:pPr algn="just"/>
            <a:endParaRPr lang="uk-UA" dirty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ru-RU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44" y="18255"/>
            <a:ext cx="12129856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Програма «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Місцевих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стимулів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для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медичних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працівників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на 2024-2026 роки» - 516 900 грн</a:t>
            </a:r>
            <a:endParaRPr lang="ru-RU" sz="3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637" y="1343818"/>
            <a:ext cx="7925928" cy="527879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552353"/>
            <a:ext cx="12014791" cy="5305647"/>
          </a:xfrm>
        </p:spPr>
        <p:txBody>
          <a:bodyPr>
            <a:normAutofit fontScale="77500" lnSpcReduction="20000"/>
          </a:bodyPr>
          <a:lstStyle/>
          <a:p>
            <a:r>
              <a:rPr lang="uk-UA" dirty="0"/>
              <a:t>Санаторно-курортне забезпечення ветеранів війни (обласний бюджет) – 35 000 грн;</a:t>
            </a:r>
            <a:endParaRPr lang="uk-UA" dirty="0"/>
          </a:p>
          <a:p>
            <a:r>
              <a:rPr lang="uk-UA" dirty="0"/>
              <a:t>Одноразова допомога Захисникам та Захисницям України   на 1  </a:t>
            </a:r>
            <a:r>
              <a:rPr lang="uk-UA" dirty="0" err="1"/>
              <a:t>чол</a:t>
            </a:r>
            <a:r>
              <a:rPr lang="uk-UA" dirty="0"/>
              <a:t>. 10 000 грн. –  40 000 грн</a:t>
            </a:r>
            <a:endParaRPr lang="uk-UA" dirty="0"/>
          </a:p>
          <a:p>
            <a:r>
              <a:rPr lang="uk-UA" dirty="0">
                <a:effectLst/>
                <a:ea typeface="Times New Roman" panose="02020603050405020304" pitchFamily="18" charset="0"/>
              </a:rPr>
              <a:t>Надання пільг з оплати житлово-комунальних послуг у межах норм, передбачених законодавством, для сімей загиблих (померлих) Захисників і Захисниць України – 10 000 грн.</a:t>
            </a:r>
            <a:endParaRPr lang="uk-UA" dirty="0">
              <a:effectLst/>
              <a:ea typeface="Times New Roman" panose="02020603050405020304" pitchFamily="18" charset="0"/>
            </a:endParaRPr>
          </a:p>
          <a:p>
            <a:r>
              <a:rPr lang="uk-UA" dirty="0">
                <a:effectLst/>
                <a:ea typeface="Times New Roman" panose="02020603050405020304" pitchFamily="18" charset="0"/>
              </a:rPr>
              <a:t>Видатки на поховання учасників бойових дій та осіб з інвалідністю в наслідок війни (обласний бюджет ) – 4 000грн.</a:t>
            </a:r>
            <a:endParaRPr lang="uk-UA" dirty="0">
              <a:effectLst/>
              <a:ea typeface="Times New Roman" panose="02020603050405020304" pitchFamily="18" charset="0"/>
            </a:endParaRPr>
          </a:p>
          <a:p>
            <a:r>
              <a:rPr lang="uk-UA" dirty="0">
                <a:effectLst/>
                <a:ea typeface="Times New Roman" panose="02020603050405020304" pitchFamily="18" charset="0"/>
              </a:rPr>
              <a:t>Встановлення телефонів особам з інвалідністю І – ІІ груп (обласний бюджет ) – 100грн.</a:t>
            </a:r>
            <a:endParaRPr lang="uk-UA" dirty="0">
              <a:effectLst/>
              <a:ea typeface="Times New Roman" panose="02020603050405020304" pitchFamily="18" charset="0"/>
            </a:endParaRPr>
          </a:p>
          <a:p>
            <a:r>
              <a:rPr lang="uk-UA" dirty="0"/>
              <a:t>Санаторно-курортне  забезпечення ветеранів війни (місцевий бюджет) - 180 000 грн.</a:t>
            </a:r>
            <a:endParaRPr lang="uk-UA" dirty="0"/>
          </a:p>
          <a:p>
            <a:r>
              <a:rPr lang="uk-UA" dirty="0"/>
              <a:t>Одноразова допомога учасникам бойових дій в  Афганістані, АТО, </a:t>
            </a:r>
            <a:r>
              <a:rPr lang="uk-UA" dirty="0" err="1"/>
              <a:t>Чехословакії</a:t>
            </a:r>
            <a:r>
              <a:rPr lang="uk-UA" dirty="0"/>
              <a:t>  по 1 000 грн.  - 35 000 грн </a:t>
            </a:r>
            <a:endParaRPr lang="uk-UA" dirty="0"/>
          </a:p>
          <a:p>
            <a:r>
              <a:rPr lang="ru-RU" dirty="0"/>
              <a:t>Одноразова </a:t>
            </a:r>
            <a:r>
              <a:rPr lang="ru-RU" dirty="0" err="1"/>
              <a:t>допомога</a:t>
            </a:r>
            <a:r>
              <a:rPr lang="ru-RU" dirty="0"/>
              <a:t> </a:t>
            </a:r>
            <a:r>
              <a:rPr lang="ru-RU" dirty="0" err="1"/>
              <a:t>Захисникам</a:t>
            </a:r>
            <a:r>
              <a:rPr lang="ru-RU" dirty="0"/>
              <a:t> та </a:t>
            </a:r>
            <a:r>
              <a:rPr lang="ru-RU" dirty="0" err="1"/>
              <a:t>Захисницям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 – </a:t>
            </a:r>
            <a:r>
              <a:rPr lang="uk-UA" altLang="ru-RU" dirty="0"/>
              <a:t>5</a:t>
            </a:r>
            <a:r>
              <a:rPr lang="ru-RU" dirty="0"/>
              <a:t> 000 000 грн.</a:t>
            </a:r>
            <a:endParaRPr lang="ru-RU" dirty="0"/>
          </a:p>
          <a:p>
            <a:pPr algn="just"/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щорічної</a:t>
            </a:r>
            <a:r>
              <a:rPr lang="ru-RU" dirty="0"/>
              <a:t> </a:t>
            </a:r>
            <a:r>
              <a:rPr lang="ru-RU" dirty="0" err="1"/>
              <a:t>разової</a:t>
            </a:r>
            <a:r>
              <a:rPr lang="ru-RU" dirty="0"/>
              <a:t> </a:t>
            </a:r>
            <a:r>
              <a:rPr lang="ru-RU" dirty="0" err="1"/>
              <a:t>грошової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членам </a:t>
            </a:r>
            <a:r>
              <a:rPr lang="ru-RU" dirty="0" err="1"/>
              <a:t>сімей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перебувають</a:t>
            </a:r>
            <a:r>
              <a:rPr lang="ru-RU" dirty="0"/>
              <a:t> у </a:t>
            </a:r>
            <a:r>
              <a:rPr lang="ru-RU" dirty="0" err="1"/>
              <a:t>полоні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пропали </a:t>
            </a:r>
            <a:r>
              <a:rPr lang="ru-RU" dirty="0" err="1"/>
              <a:t>безвісти</a:t>
            </a:r>
            <a:r>
              <a:rPr lang="ru-RU" dirty="0"/>
              <a:t> в </a:t>
            </a:r>
            <a:r>
              <a:rPr lang="ru-RU" dirty="0" err="1"/>
              <a:t>районі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АТО/ОСС та в районах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бойових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повномасштабного</a:t>
            </a:r>
            <a:r>
              <a:rPr lang="ru-RU" dirty="0"/>
              <a:t> </a:t>
            </a:r>
            <a:r>
              <a:rPr lang="ru-RU" dirty="0" err="1"/>
              <a:t>вторгнення</a:t>
            </a:r>
            <a:r>
              <a:rPr lang="ru-RU" dirty="0"/>
              <a:t> </a:t>
            </a:r>
            <a:r>
              <a:rPr lang="ru-RU" dirty="0" err="1"/>
              <a:t>російської</a:t>
            </a:r>
            <a:r>
              <a:rPr lang="ru-RU" dirty="0"/>
              <a:t> </a:t>
            </a:r>
            <a:r>
              <a:rPr lang="ru-RU" dirty="0" err="1"/>
              <a:t>федерації</a:t>
            </a:r>
            <a:r>
              <a:rPr lang="ru-RU" dirty="0"/>
              <a:t> на </a:t>
            </a:r>
            <a:r>
              <a:rPr lang="ru-RU" dirty="0" err="1"/>
              <a:t>територію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– 20 000 грн.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39553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Програма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підтримки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ветеранів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війни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та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членів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їх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сімей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членів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сімей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загиблих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(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померлих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)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ветеранів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війни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Захисників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та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Захисниць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України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—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мешканців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Сергіївської територіальної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громади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 на 2023 – 2025 роки – 89 100 грн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3"/>
          <p:cNvGraphicFramePr/>
          <p:nvPr/>
        </p:nvGraphicFramePr>
        <p:xfrm>
          <a:off x="130629" y="65314"/>
          <a:ext cx="12061371" cy="6531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1097"/>
            <a:ext cx="12192000" cy="1325563"/>
          </a:xfrm>
        </p:spPr>
        <p:txBody>
          <a:bodyPr>
            <a:noAutofit/>
          </a:bodyPr>
          <a:lstStyle/>
          <a:p>
            <a:pPr algn="ctr"/>
            <a:b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Програма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розвитку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земельних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відносин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землеустрою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та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розробки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містобудівної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документації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на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території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Сергіївської ТГ на 2023-2026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рік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– 1 603 950 грн. </a:t>
            </a:r>
            <a:endParaRPr lang="ru-RU" sz="3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Содержимое 2"/>
          <p:cNvSpPr txBox="1"/>
          <p:nvPr/>
        </p:nvSpPr>
        <p:spPr>
          <a:xfrm>
            <a:off x="179641" y="2366268"/>
            <a:ext cx="7891901" cy="4398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uk-UA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Послуги із землеустрою щодо поділу з\д – 24 000 грн;</a:t>
            </a:r>
            <a:endParaRPr kumimoji="0" lang="uk-UA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uk-UA" sz="260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Послуги із розробки </a:t>
            </a:r>
            <a:r>
              <a:rPr lang="uk-UA" sz="2600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проєкту</a:t>
            </a:r>
            <a:r>
              <a:rPr lang="uk-UA" sz="260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 землеустрою щодо організації і встановлення меж природно-заповідного фонду – 49 950 грн;</a:t>
            </a:r>
            <a:endParaRPr lang="uk-UA" sz="26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uk-UA" sz="260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Послуги з виготовлення технічної документації НГО земель – 30 000 грн;</a:t>
            </a:r>
            <a:endParaRPr lang="uk-UA" sz="26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uk-UA" sz="260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Розробка Комплексного плану просторового розвитку – 1 500 000 грн</a:t>
            </a:r>
            <a:endParaRPr lang="uk-UA" sz="26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uk-UA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543" y="2366269"/>
            <a:ext cx="4023144" cy="271157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5428"/>
            <a:ext cx="10515600" cy="709073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b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b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b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b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Програма » Розчистка та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екологічне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оздоровлення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річки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Хорол на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території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Сергіївської територіальної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громади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на 2024-2026 роки» </a:t>
            </a:r>
            <a:b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558" y="2877423"/>
            <a:ext cx="11870422" cy="3619135"/>
          </a:xfrm>
        </p:spPr>
        <p:txBody>
          <a:bodyPr>
            <a:normAutofit/>
          </a:bodyPr>
          <a:lstStyle/>
          <a:p>
            <a:pPr algn="just"/>
            <a:endParaRPr lang="uk-UA" dirty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uk-UA" dirty="0">
              <a:latin typeface="Comic Sans MS" panose="030F0702030302020204" pitchFamily="66" charset="0"/>
            </a:endParaRPr>
          </a:p>
          <a:p>
            <a:pPr algn="just"/>
            <a:r>
              <a:rPr lang="uk-UA" dirty="0">
                <a:latin typeface="Comic Sans MS" panose="030F0702030302020204" pitchFamily="66" charset="0"/>
              </a:rPr>
              <a:t>Виготовлення проєктно-кошторисної документації розчистки р. Хорол (3 зони) – 473 640 грн;</a:t>
            </a:r>
            <a:endParaRPr lang="uk-UA" dirty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uk-UA" dirty="0">
              <a:latin typeface="Comic Sans MS" panose="030F0702030302020204" pitchFamily="66" charset="0"/>
            </a:endParaRPr>
          </a:p>
          <a:p>
            <a:pPr algn="just"/>
            <a:endParaRPr lang="uk-UA" dirty="0">
              <a:latin typeface="Comic Sans MS" panose="030F0702030302020204" pitchFamily="66" charset="0"/>
            </a:endParaRPr>
          </a:p>
          <a:p>
            <a:pPr algn="just"/>
            <a:endParaRPr lang="uk-UA" dirty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ru-RU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89412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Програма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безоплатного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та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пільгового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забезпечення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лікарськими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засобами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у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разі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амбулаторного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лікування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окремих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груп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населення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на 2022-2024 роки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046555"/>
            <a:ext cx="553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latin typeface="Comic Sans MS" panose="030F0702030302020204" pitchFamily="66" charset="0"/>
              </a:rPr>
              <a:t>Безоплатний та пільговий відпуск лікарських засобів – 5 000 грн</a:t>
            </a:r>
            <a:endParaRPr lang="uk-UA" sz="32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C:\Users\user\Desktop\ліки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525763" y="2508308"/>
            <a:ext cx="6095106" cy="4054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</a:rPr>
              <a:t>Резервний фонд місцевого бюджету – 500 000 грн.</a:t>
            </a:r>
            <a:endParaRPr lang="en-US" sz="36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111967" y="1179608"/>
          <a:ext cx="12008498" cy="5585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182465"/>
            <a:ext cx="10515600" cy="99714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Comic Sans MS" panose="030F0702030302020204" pitchFamily="66" charset="0"/>
              </a:rPr>
              <a:t>План доходів на 2024 рік –</a:t>
            </a:r>
            <a:br>
              <a:rPr lang="uk-UA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uk-UA" b="1" dirty="0">
                <a:solidFill>
                  <a:srgbClr val="002060"/>
                </a:solidFill>
                <a:latin typeface="Comic Sans MS" panose="030F0702030302020204" pitchFamily="66" charset="0"/>
              </a:rPr>
              <a:t>92 443 595  грн 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>
          <a:xfrm>
            <a:off x="721453" y="232366"/>
            <a:ext cx="11219576" cy="10679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Програма   </a:t>
            </a:r>
            <a:r>
              <a:rPr lang="ru-RU" sz="40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соціально</a:t>
            </a:r>
            <a:r>
              <a:rPr lang="ru-RU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- </a:t>
            </a:r>
            <a:r>
              <a:rPr lang="ru-RU" sz="40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економічного</a:t>
            </a:r>
            <a:r>
              <a:rPr lang="ru-RU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розвитку</a:t>
            </a:r>
            <a:r>
              <a:rPr lang="ru-RU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на 2024 </a:t>
            </a:r>
            <a:r>
              <a:rPr lang="ru-RU" sz="40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рік</a:t>
            </a:r>
            <a:r>
              <a:rPr lang="ru-RU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endParaRPr lang="ru-RU" sz="4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0" y="2743199"/>
            <a:ext cx="12064752" cy="28270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>
                <a:latin typeface="Comic Sans MS" panose="030F0702030302020204" pitchFamily="66" charset="0"/>
              </a:rPr>
              <a:t> </a:t>
            </a:r>
            <a:endParaRPr lang="uk-UA" dirty="0">
              <a:latin typeface="Comic Sans MS" panose="030F0702030302020204" pitchFamily="66" charset="0"/>
            </a:endParaRPr>
          </a:p>
          <a:p>
            <a:pPr algn="just"/>
            <a:r>
              <a:rPr lang="uk-UA" sz="2000" dirty="0">
                <a:latin typeface="Comic Sans MS" panose="030F0702030302020204" pitchFamily="66" charset="0"/>
              </a:rPr>
              <a:t>Організаційно, інформаційно-аналітичне та матеріально–технічне забезпечення діяльності   обласної ради, районної ради, районної у місті ради (у разі її створення), міської, селищної, сільської рад (заробітна плата, нарахування на оплату праці, оплата послуг, енергоносіїв) -   14 694 812 грн</a:t>
            </a:r>
            <a:endParaRPr lang="uk-UA" sz="2000" dirty="0">
              <a:latin typeface="Comic Sans MS" panose="030F0702030302020204" pitchFamily="66" charset="0"/>
            </a:endParaRPr>
          </a:p>
          <a:p>
            <a:pPr algn="just"/>
            <a:r>
              <a:rPr lang="uk-UA" sz="2000" dirty="0">
                <a:latin typeface="Comic Sans MS" panose="030F0702030302020204" pitchFamily="66" charset="0"/>
              </a:rPr>
              <a:t>Придбання ноутбука і принтера  </a:t>
            </a:r>
            <a:r>
              <a:rPr lang="uk-UA" sz="2000" dirty="0" err="1">
                <a:latin typeface="Comic Sans MS" panose="030F0702030302020204" pitchFamily="66" charset="0"/>
              </a:rPr>
              <a:t>Качанівський</a:t>
            </a:r>
            <a:r>
              <a:rPr lang="uk-UA" sz="2000" dirty="0">
                <a:latin typeface="Comic Sans MS" panose="030F0702030302020204" pitchFamily="66" charset="0"/>
              </a:rPr>
              <a:t> старостат (старостат) – 60 000 грн.</a:t>
            </a:r>
            <a:endParaRPr lang="uk-UA" sz="2000" dirty="0">
              <a:latin typeface="Comic Sans MS" panose="030F0702030302020204" pitchFamily="66" charset="0"/>
            </a:endParaRPr>
          </a:p>
          <a:p>
            <a:pPr algn="just"/>
            <a:endParaRPr lang="uk-UA" sz="1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1151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Членські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внески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до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асоціації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органів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місцевого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самоврядування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– 20 170 грн.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 descr="C:\Users\user\Desktop\images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24000" y="1373920"/>
            <a:ext cx="9144000" cy="54420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4622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Програма «</a:t>
            </a:r>
            <a:r>
              <a:rPr lang="ru-RU" sz="32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Організація</a:t>
            </a:r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харчування</a:t>
            </a:r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в закладах </a:t>
            </a:r>
            <a:r>
              <a:rPr lang="ru-RU" sz="32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освіти</a:t>
            </a:r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Сергіївської </a:t>
            </a:r>
            <a:r>
              <a:rPr lang="ru-RU" sz="32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сільської</a:t>
            </a:r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ради» на 2024 </a:t>
            </a:r>
            <a:r>
              <a:rPr lang="ru-RU" sz="32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рік</a:t>
            </a:r>
            <a:b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– 685 920 грн </a:t>
            </a:r>
            <a:b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Програма  « </a:t>
            </a:r>
            <a:r>
              <a:rPr lang="ru-RU" sz="32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Шкільне</a:t>
            </a:r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молоко» на  2024 </a:t>
            </a:r>
            <a:r>
              <a:rPr lang="ru-RU" sz="32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рік</a:t>
            </a:r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– 100 870 грн</a:t>
            </a:r>
            <a:endParaRPr lang="ru-RU" sz="3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604" y="1929467"/>
            <a:ext cx="6830008" cy="4832059"/>
          </a:xfrm>
        </p:spPr>
        <p:txBody>
          <a:bodyPr>
            <a:normAutofit lnSpcReduction="10000"/>
          </a:bodyPr>
          <a:lstStyle/>
          <a:p>
            <a:r>
              <a:rPr lang="uk-UA" b="1" dirty="0"/>
              <a:t>Організація харчування в ЗДО – 528 900 грн.</a:t>
            </a:r>
            <a:endParaRPr lang="uk-UA" b="1" dirty="0"/>
          </a:p>
          <a:p>
            <a:pPr>
              <a:buFontTx/>
              <a:buChar char="-"/>
            </a:pPr>
            <a:r>
              <a:rPr lang="uk-UA" dirty="0"/>
              <a:t>ЗДО «Джерельце» – 267 785 грн.</a:t>
            </a:r>
            <a:endParaRPr lang="uk-UA" dirty="0"/>
          </a:p>
          <a:p>
            <a:pPr>
              <a:buFontTx/>
              <a:buChar char="-"/>
            </a:pPr>
            <a:r>
              <a:rPr lang="uk-UA" dirty="0"/>
              <a:t>ЗДО «Перлинка» -  197 425 грн.</a:t>
            </a:r>
            <a:endParaRPr lang="uk-UA" dirty="0"/>
          </a:p>
          <a:p>
            <a:pPr>
              <a:buFontTx/>
              <a:buChar char="-"/>
            </a:pPr>
            <a:r>
              <a:rPr lang="uk-UA" dirty="0"/>
              <a:t>ЗДО «Ромашка» - 63 690 грн.</a:t>
            </a:r>
            <a:endParaRPr lang="uk-UA" dirty="0"/>
          </a:p>
          <a:p>
            <a:r>
              <a:rPr lang="uk-UA" b="1" dirty="0"/>
              <a:t>Організація харчування в загальноосвітніх закладах освіти – 358 760  грн.</a:t>
            </a:r>
            <a:endParaRPr lang="uk-UA" b="1" dirty="0"/>
          </a:p>
          <a:p>
            <a:pPr>
              <a:buFontTx/>
              <a:buChar char="-"/>
            </a:pPr>
            <a:r>
              <a:rPr lang="uk-UA" dirty="0" err="1"/>
              <a:t>Сергіївський</a:t>
            </a:r>
            <a:r>
              <a:rPr lang="uk-UA" dirty="0"/>
              <a:t> ліцей –  194 090грн.</a:t>
            </a:r>
            <a:endParaRPr lang="uk-UA" dirty="0"/>
          </a:p>
          <a:p>
            <a:pPr>
              <a:buFontTx/>
              <a:buChar char="-"/>
            </a:pPr>
            <a:r>
              <a:rPr lang="uk-UA" dirty="0" err="1"/>
              <a:t>Розбишівська</a:t>
            </a:r>
            <a:r>
              <a:rPr lang="uk-UA" dirty="0"/>
              <a:t> гімназія – 87 715 грн.</a:t>
            </a:r>
            <a:endParaRPr lang="uk-UA" dirty="0"/>
          </a:p>
          <a:p>
            <a:pPr>
              <a:buFontTx/>
              <a:buChar char="-"/>
            </a:pPr>
            <a:r>
              <a:rPr lang="uk-UA" dirty="0" err="1"/>
              <a:t>Качанівська</a:t>
            </a:r>
            <a:r>
              <a:rPr lang="uk-UA" dirty="0"/>
              <a:t> гімназія –  76 955 грн.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661" y="2745371"/>
            <a:ext cx="5275735" cy="395170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67" y="71674"/>
            <a:ext cx="12080033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Програма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розвитку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культури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на 2024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рік</a:t>
            </a:r>
            <a:b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3 506 605 грн 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02318" y="4723709"/>
            <a:ext cx="5567363" cy="15081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205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Новоселівський сільський клуб –378 625  грн</a:t>
            </a:r>
            <a:endParaRPr kumimoji="0" lang="uk-UA" sz="205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Качанівський клуб – </a:t>
            </a:r>
            <a:r>
              <a:rPr lang="uk-UA" sz="2400" i="1" kern="0" dirty="0">
                <a:solidFill>
                  <a:prstClr val="black"/>
                </a:solidFill>
              </a:rPr>
              <a:t>682 410 </a:t>
            </a:r>
            <a:r>
              <a:rPr kumimoji="0" lang="uk-UA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грн</a:t>
            </a:r>
            <a:endParaRPr kumimoji="0" lang="uk-UA" sz="24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24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Розбишівський</a:t>
            </a:r>
            <a:r>
              <a:rPr kumimoji="0" lang="uk-UA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СБК –  </a:t>
            </a:r>
            <a:r>
              <a:rPr lang="uk-UA" sz="2400" i="1" kern="0" dirty="0">
                <a:solidFill>
                  <a:prstClr val="black"/>
                </a:solidFill>
              </a:rPr>
              <a:t>621 195</a:t>
            </a:r>
            <a:r>
              <a:rPr kumimoji="0" lang="uk-UA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грн</a:t>
            </a:r>
            <a:endParaRPr kumimoji="0" lang="uk-UA" sz="24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Сергіївський СБК – 1 378 980  грн</a:t>
            </a:r>
            <a:endParaRPr kumimoji="0" lang="uk-UA" sz="24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4638" y="3382396"/>
            <a:ext cx="5567362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rgbClr val="1AB39F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Качанівська бібліотека – 1</a:t>
            </a:r>
            <a:r>
              <a:rPr lang="uk-UA" sz="2400" i="1" kern="0" dirty="0">
                <a:solidFill>
                  <a:prstClr val="black"/>
                </a:solidFill>
                <a:latin typeface="Calibri" panose="020F0502020204030204"/>
              </a:rPr>
              <a:t>59 275</a:t>
            </a:r>
            <a:r>
              <a:rPr kumimoji="0" lang="uk-UA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грн</a:t>
            </a:r>
            <a:endParaRPr kumimoji="0" lang="uk-UA" sz="24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Розбишівська бібліотека – 1</a:t>
            </a:r>
            <a:r>
              <a:rPr lang="uk-UA" sz="2400" i="1" kern="0" dirty="0">
                <a:solidFill>
                  <a:prstClr val="black"/>
                </a:solidFill>
                <a:latin typeface="Calibri" panose="020F0502020204030204"/>
              </a:rPr>
              <a:t>61 145</a:t>
            </a:r>
            <a:r>
              <a:rPr kumimoji="0" lang="uk-UA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грн</a:t>
            </a:r>
            <a:endParaRPr kumimoji="0" lang="uk-UA" sz="24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24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Сергіївська</a:t>
            </a:r>
            <a:r>
              <a:rPr kumimoji="0" lang="uk-UA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бібліотека – 184 975 грн</a:t>
            </a:r>
            <a:endParaRPr kumimoji="0" lang="uk-UA" sz="24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920" y="928260"/>
            <a:ext cx="3580537" cy="23870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464349"/>
            <a:ext cx="6624635" cy="535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900" dirty="0"/>
              <a:t>Основні </a:t>
            </a:r>
            <a:r>
              <a:rPr lang="uk-UA" sz="1900" dirty="0" err="1"/>
              <a:t>проєкти</a:t>
            </a:r>
            <a:endParaRPr lang="uk-UA" sz="1900" dirty="0"/>
          </a:p>
          <a:p>
            <a:r>
              <a:rPr lang="uk-UA" sz="1900" dirty="0"/>
              <a:t>      </a:t>
            </a:r>
            <a:r>
              <a:rPr lang="uk-UA" sz="1900" b="1" dirty="0" err="1"/>
              <a:t>Сергіївка</a:t>
            </a:r>
            <a:endParaRPr lang="uk-UA" sz="1900" b="1" dirty="0"/>
          </a:p>
          <a:p>
            <a:pPr marL="342900" indent="-342900">
              <a:buAutoNum type="arabicPeriod"/>
            </a:pPr>
            <a:r>
              <a:rPr lang="uk-UA" sz="1900" dirty="0"/>
              <a:t>Придбання книг і періодики – 18 000 грн;</a:t>
            </a:r>
            <a:endParaRPr lang="uk-UA" sz="1900" dirty="0"/>
          </a:p>
          <a:p>
            <a:pPr marL="342900" indent="-342900">
              <a:buAutoNum type="arabicPeriod"/>
            </a:pPr>
            <a:r>
              <a:rPr lang="uk-UA" sz="1900" dirty="0"/>
              <a:t>Придбання книжних вітрин – 4 000 грн;</a:t>
            </a:r>
            <a:endParaRPr lang="uk-UA" sz="1900" dirty="0"/>
          </a:p>
          <a:p>
            <a:pPr marL="342900" indent="-342900">
              <a:buAutoNum type="arabicPeriod"/>
            </a:pPr>
            <a:r>
              <a:rPr lang="uk-UA" sz="1900" dirty="0"/>
              <a:t>Придбання сценічних костюмів та взуття – 38 000 грн;</a:t>
            </a:r>
            <a:endParaRPr lang="uk-UA" sz="1900" dirty="0"/>
          </a:p>
          <a:p>
            <a:pPr marL="342900" indent="-342900">
              <a:buAutoNum type="arabicPeriod"/>
            </a:pPr>
            <a:r>
              <a:rPr lang="uk-UA" sz="1900" dirty="0"/>
              <a:t>Придбання меблів – 12 000 грн;</a:t>
            </a:r>
            <a:endParaRPr lang="uk-UA" sz="1900" dirty="0"/>
          </a:p>
          <a:p>
            <a:pPr marL="342900" indent="-342900">
              <a:buAutoNum type="arabicPeriod"/>
            </a:pPr>
            <a:r>
              <a:rPr lang="uk-UA" sz="1900" dirty="0"/>
              <a:t>Придбання ноутбуку – 26 000 грн.</a:t>
            </a:r>
            <a:endParaRPr lang="uk-UA" sz="1900" dirty="0"/>
          </a:p>
          <a:p>
            <a:r>
              <a:rPr lang="uk-UA" sz="1900" dirty="0"/>
              <a:t>      </a:t>
            </a:r>
            <a:r>
              <a:rPr lang="uk-UA" sz="1900" b="1" dirty="0" err="1"/>
              <a:t>Розбишівка</a:t>
            </a:r>
            <a:endParaRPr lang="uk-UA" sz="1900" b="1" dirty="0"/>
          </a:p>
          <a:p>
            <a:r>
              <a:rPr lang="uk-UA" sz="1900" dirty="0"/>
              <a:t>1. Мікрофони – 8 000 грн</a:t>
            </a:r>
            <a:endParaRPr lang="uk-UA" sz="1900" dirty="0"/>
          </a:p>
          <a:p>
            <a:r>
              <a:rPr lang="uk-UA" sz="1900" dirty="0"/>
              <a:t>2. Придбання книг і періодики – 18 000 грн;</a:t>
            </a:r>
            <a:endParaRPr lang="uk-UA" sz="1900" dirty="0"/>
          </a:p>
          <a:p>
            <a:r>
              <a:rPr lang="uk-UA" sz="1900" dirty="0"/>
              <a:t>3. Придбання  ноутбуки , колонки – 21 000 грн.</a:t>
            </a:r>
            <a:endParaRPr lang="uk-UA" sz="1900" dirty="0"/>
          </a:p>
          <a:p>
            <a:r>
              <a:rPr lang="uk-UA" sz="1900" dirty="0"/>
              <a:t>      </a:t>
            </a:r>
            <a:r>
              <a:rPr lang="uk-UA" sz="1900" b="1" dirty="0"/>
              <a:t>Качанове</a:t>
            </a:r>
            <a:endParaRPr lang="uk-UA" sz="1900" b="1" dirty="0"/>
          </a:p>
          <a:p>
            <a:pPr marL="342900" indent="-342900">
              <a:buAutoNum type="arabicPeriod"/>
            </a:pPr>
            <a:r>
              <a:rPr lang="uk-UA" sz="1900" dirty="0"/>
              <a:t>Придбання книг і періодики – 18 000 грн;</a:t>
            </a:r>
            <a:endParaRPr lang="uk-UA" sz="1900" dirty="0"/>
          </a:p>
          <a:p>
            <a:pPr marL="342900" indent="-342900">
              <a:buAutoNum type="arabicPeriod"/>
            </a:pPr>
            <a:r>
              <a:rPr lang="uk-UA" sz="1900" dirty="0"/>
              <a:t>Придбання техніки для клубів – 137 000 грн;</a:t>
            </a:r>
            <a:endParaRPr lang="uk-UA" sz="1900" dirty="0"/>
          </a:p>
          <a:p>
            <a:pPr marL="342900" indent="-342900">
              <a:buAutoNum type="arabicPeriod"/>
            </a:pPr>
            <a:r>
              <a:rPr lang="uk-UA" sz="1900" dirty="0"/>
              <a:t> Придбання сценічних костюмів – 30 000 грн;</a:t>
            </a:r>
            <a:endParaRPr lang="uk-UA" sz="1900" dirty="0"/>
          </a:p>
          <a:p>
            <a:pPr marL="342900" indent="-342900">
              <a:buAutoNum type="arabicPeriod"/>
            </a:pPr>
            <a:r>
              <a:rPr lang="uk-UA" sz="1900" dirty="0"/>
              <a:t>Ремонт глядацького залу Новоселівський БК – 200 000 грн;</a:t>
            </a:r>
            <a:endParaRPr lang="uk-UA" sz="1900" dirty="0"/>
          </a:p>
          <a:p>
            <a:pPr marL="342900" indent="-342900">
              <a:buAutoNum type="arabicPeriod"/>
            </a:pPr>
            <a:r>
              <a:rPr lang="uk-UA" sz="1900" dirty="0"/>
              <a:t>Придбання меблів – 15000 грн</a:t>
            </a:r>
            <a:r>
              <a:rPr lang="uk-UA" sz="1900" dirty="0">
                <a:latin typeface="Comic Sans MS" panose="030F0702030302020204" pitchFamily="66" charset="0"/>
              </a:rPr>
              <a:t> </a:t>
            </a:r>
            <a:endParaRPr lang="uk-UA" sz="1900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endParaRPr lang="ru-RU" sz="1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" descr="C:\Users\user\Desktop\15d9b606fb0dd961e9610ce1cc4cf721_w960.jpg"/>
          <p:cNvPicPr>
            <a:picLocks noChangeAspect="1" noChangeArrowheads="1"/>
          </p:cNvPicPr>
          <p:nvPr/>
        </p:nvPicPr>
        <p:blipFill rotWithShape="1">
          <a:blip r:embed="rId1"/>
          <a:srcRect r="21041"/>
          <a:stretch>
            <a:fillRect/>
          </a:stretch>
        </p:blipFill>
        <p:spPr bwMode="auto"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0171" y="365125"/>
            <a:ext cx="591877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Програма</a:t>
            </a:r>
            <a:r>
              <a:rPr lang="en-US" sz="31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«</a:t>
            </a:r>
            <a:r>
              <a:rPr lang="en-US" sz="31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Підтримка</a:t>
            </a:r>
            <a:r>
              <a:rPr lang="en-US" sz="31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народжуваності</a:t>
            </a:r>
            <a:r>
              <a:rPr lang="en-US" sz="3100" b="1" dirty="0">
                <a:solidFill>
                  <a:srgbClr val="002060"/>
                </a:solidFill>
                <a:latin typeface="Comic Sans MS" panose="030F0702030302020204" pitchFamily="66" charset="0"/>
              </a:rPr>
              <a:t>» </a:t>
            </a:r>
            <a:r>
              <a:rPr lang="en-US" sz="31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на</a:t>
            </a:r>
            <a:r>
              <a:rPr lang="en-US" sz="31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2024 </a:t>
            </a:r>
            <a:r>
              <a:rPr lang="en-US" sz="31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рік</a:t>
            </a:r>
            <a:r>
              <a:rPr lang="en-US" sz="31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endParaRPr lang="en-US" sz="31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Содержимое 2"/>
          <p:cNvSpPr txBox="1"/>
          <p:nvPr/>
        </p:nvSpPr>
        <p:spPr>
          <a:xfrm>
            <a:off x="7249887" y="2387548"/>
            <a:ext cx="4365170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sz="20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Одноразові</a:t>
            </a:r>
            <a:r>
              <a:rPr kumimoji="0" lang="en-US" sz="20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0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виплати</a:t>
            </a:r>
            <a:r>
              <a:rPr kumimoji="0" lang="en-US" sz="20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0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при</a:t>
            </a:r>
            <a:r>
              <a:rPr kumimoji="0" lang="en-US" sz="20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0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народжені</a:t>
            </a:r>
            <a:r>
              <a:rPr kumimoji="0" lang="en-US" sz="20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(</a:t>
            </a:r>
            <a:r>
              <a:rPr kumimoji="0" lang="en-US" sz="20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усиновленні</a:t>
            </a:r>
            <a:r>
              <a:rPr kumimoji="0" lang="en-US" sz="20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) </a:t>
            </a:r>
            <a:r>
              <a:rPr kumimoji="0" lang="en-US" sz="20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дитини</a:t>
            </a:r>
            <a:r>
              <a:rPr kumimoji="0" lang="en-US" sz="20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uk-UA" sz="20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8</a:t>
            </a:r>
            <a:r>
              <a:rPr kumimoji="0" lang="en-US" sz="20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0 000 </a:t>
            </a:r>
            <a:r>
              <a:rPr kumimoji="0" lang="en-US" sz="20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грн</a:t>
            </a:r>
            <a:r>
              <a:rPr kumimoji="0" lang="uk-UA" sz="20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(20 000 грн на дитину)</a:t>
            </a:r>
            <a:endParaRPr kumimoji="0" lang="en-US" sz="2000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12165</Words>
  <Application>WPS Presentation</Application>
  <PresentationFormat>Широкий екран</PresentationFormat>
  <Paragraphs>333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33</vt:i4>
      </vt:variant>
    </vt:vector>
  </HeadingPairs>
  <TitlesOfParts>
    <vt:vector size="47" baseType="lpstr">
      <vt:lpstr>Arial</vt:lpstr>
      <vt:lpstr>SimSun</vt:lpstr>
      <vt:lpstr>Wingdings</vt:lpstr>
      <vt:lpstr>Comic Sans MS</vt:lpstr>
      <vt:lpstr>Candara Light</vt:lpstr>
      <vt:lpstr>Calibri</vt:lpstr>
      <vt:lpstr>Microsoft YaHei</vt:lpstr>
      <vt:lpstr>Arial Unicode MS</vt:lpstr>
      <vt:lpstr>Calibri Light</vt:lpstr>
      <vt:lpstr>Times New Roman</vt:lpstr>
      <vt:lpstr>Times New Roman</vt:lpstr>
      <vt:lpstr>Calibri</vt:lpstr>
      <vt:lpstr>Тема Office</vt:lpstr>
      <vt:lpstr>1_Тема Office</vt:lpstr>
      <vt:lpstr>PowerPoint 演示文稿</vt:lpstr>
      <vt:lpstr>Програма на 2024 рік відповідає пріоритетним цілям та напрямкам, що визначені Стратегією розвитку Полтавської області, а також Стратегії розвитку Сергіївської ТГ на період до 2027 року.</vt:lpstr>
      <vt:lpstr>PowerPoint 演示文稿</vt:lpstr>
      <vt:lpstr>План доходів на 2024 рік – 92 443 595  грн </vt:lpstr>
      <vt:lpstr>PowerPoint 演示文稿</vt:lpstr>
      <vt:lpstr>Членські внески до асоціації органів місцевого самоврядування – 20 170 грн.  </vt:lpstr>
      <vt:lpstr>Програма «Організація харчування в закладах освіти Сергіївської сільської ради» на 2024 рік – 685 920 грн  Програма  « Шкільне молоко» на  2024 рік – 100 870 грн</vt:lpstr>
      <vt:lpstr>Програма розвитку культури на 2024 рік 3 506 605 грн </vt:lpstr>
      <vt:lpstr>Програма «Підтримка народжуваності» на 2024 рік </vt:lpstr>
      <vt:lpstr>Програма розвитку освіти на території Сергіївської сільської територіальної громади на 2024 рік – 27 655 789 грн (12 286 500 грн освітня субвенція + 15 369 289 грн м/б)  </vt:lpstr>
      <vt:lpstr>ЗДО – 6 061 879 грн.</vt:lpstr>
      <vt:lpstr>Загальноосвітні заклади – 11 459 527 грн</vt:lpstr>
      <vt:lpstr>Програма  «Утримання об’єктів спільного користування чи ліквідації негативних наслідків діяльності об’єктів спільного користування» на 2024  рік -3 884 658 грн.</vt:lpstr>
      <vt:lpstr>Комплексна програма «Турбота» на 2024 рік – 83 000 грн за рахунок вільного залишку коштів на 01.01.2024року</vt:lpstr>
      <vt:lpstr>Програма «Компенсаційні виплати на пільговий проїзд автомобільним транспортом окремим категоріям населення на 2024 рік» 860 904 грн </vt:lpstr>
      <vt:lpstr>Програма “Соціальний захист дітей-сиріт та дітей, позбавлених батьківського піклування” на 2024 рік - 6800 грн </vt:lpstr>
      <vt:lpstr>PowerPoint 演示文稿</vt:lpstr>
      <vt:lpstr>Програма розвитку надання соціальних послуг у Сергіївській сільській територіальній громаді на 2024 рік – 2 247 332 грн </vt:lpstr>
      <vt:lpstr>  Програма «Благоустрій» на 2024 рік 1 598 000 грн  </vt:lpstr>
      <vt:lpstr>   Програма "Утримання та розвиток Інфраструктури доріг на 2024 рік "–  15 247 000  грн. </vt:lpstr>
      <vt:lpstr>  </vt:lpstr>
      <vt:lpstr>Програма «Сприяння проведення мобілізації та призову громадян Сергіївської сільської ради до лав Збройних Сил України» на 2024 рік </vt:lpstr>
      <vt:lpstr>Програма підтримки учасників ліквідації наслідків аварії на Чорнобильській АЕС, що фактично проживають на території Сергіївської сільської територіальної громади на 2024-2026 роки </vt:lpstr>
      <vt:lpstr>Програма «Компенсація фізичним особам, які надають соціальні послуги» на 2024 рік   312 000 грн</vt:lpstr>
      <vt:lpstr>    Програма «Підтримки сил територіальної оборони Збройних сил України, Збройних сил України, Служби безпеки України, Національної Гвардії України, Національної поліції України та  добровольчого формування Сергіївської ТГ» у 2024 році</vt:lpstr>
      <vt:lpstr>Програма «Розвиток та удосконалення цивільного захисту населення Сергіївської сільської територіальної громади на 2022-2026 роки»</vt:lpstr>
      <vt:lpstr>   Програма будівництва, реконструкції та ремонту об'єктів інфраструктури Сергіївської сільської громади на 2023- 2025 роки   11 239 360  грн </vt:lpstr>
      <vt:lpstr>Програма «Місцевих стимулів для медичних працівників на 2024-2026 роки» - 516 900 грн</vt:lpstr>
      <vt:lpstr>Програма підтримки ветеранів війни та членів їх сімей, членів сімей загиблих (померлих) ветеранів війни, Захисників та Захисниць України — мешканців Сергіївської територіальної громади  на 2023 – 2025 роки – 89 100 грн</vt:lpstr>
      <vt:lpstr> Програма розвитку земельних відносин, землеустрою та розробки містобудівної документації на території Сергіївської ТГ на 2023-2026 рік – 1 603 950 грн. </vt:lpstr>
      <vt:lpstr>      Програма » Розчистка та екологічне оздоровлення річки Хорол на території Сергіївської територіальної громади на 2024-2026 роки»  </vt:lpstr>
      <vt:lpstr>Програма безоплатного та пільгового забезпечення лікарськими засобами у разі амбулаторного лікування окремих груп населення на 2022-2024 роки</vt:lpstr>
      <vt:lpstr>Резервний фонд місцевого бюджету – 500 000 грн.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ФОП Приступа Дмитро Іванович</dc:title>
  <dc:creator>Пользователь</dc:creator>
  <cp:lastModifiedBy>User</cp:lastModifiedBy>
  <cp:revision>156</cp:revision>
  <dcterms:created xsi:type="dcterms:W3CDTF">2022-11-25T14:41:00Z</dcterms:created>
  <dcterms:modified xsi:type="dcterms:W3CDTF">2023-12-21T06:57:40Z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9866B7D7A9A74C6F98231F3EA1F1FFFD_12</vt:lpwstr>
  </property>
  <property fmtid="{D5CDD505-2E9C-101B-9397-08002B2CF9AE}" pid="3" name="KSOProductBuildVer">
    <vt:lpwstr>1049-12.2.0.13359</vt:lpwstr>
  </property>
</Properties>
</file>